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25"/>
  </p:notesMasterIdLst>
  <p:handoutMasterIdLst>
    <p:handoutMasterId r:id="rId26"/>
  </p:handoutMasterIdLst>
  <p:sldIdLst>
    <p:sldId id="256" r:id="rId2"/>
    <p:sldId id="765" r:id="rId3"/>
    <p:sldId id="707" r:id="rId4"/>
    <p:sldId id="755" r:id="rId5"/>
    <p:sldId id="728" r:id="rId6"/>
    <p:sldId id="738" r:id="rId7"/>
    <p:sldId id="737" r:id="rId8"/>
    <p:sldId id="739" r:id="rId9"/>
    <p:sldId id="740" r:id="rId10"/>
    <p:sldId id="741" r:id="rId11"/>
    <p:sldId id="744" r:id="rId12"/>
    <p:sldId id="745" r:id="rId13"/>
    <p:sldId id="729" r:id="rId14"/>
    <p:sldId id="730" r:id="rId15"/>
    <p:sldId id="731" r:id="rId16"/>
    <p:sldId id="732" r:id="rId17"/>
    <p:sldId id="733" r:id="rId18"/>
    <p:sldId id="734" r:id="rId19"/>
    <p:sldId id="735" r:id="rId20"/>
    <p:sldId id="548" r:id="rId21"/>
    <p:sldId id="749" r:id="rId22"/>
    <p:sldId id="769" r:id="rId23"/>
    <p:sldId id="709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C96FF"/>
    <a:srgbClr val="F17CBE"/>
    <a:srgbClr val="56C35C"/>
    <a:srgbClr val="EE9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9" autoAdjust="0"/>
    <p:restoredTop sz="88367" autoAdjust="0"/>
  </p:normalViewPr>
  <p:slideViewPr>
    <p:cSldViewPr snapToGrid="0" snapToObjects="1">
      <p:cViewPr varScale="1">
        <p:scale>
          <a:sx n="140" d="100"/>
          <a:sy n="140" d="100"/>
        </p:scale>
        <p:origin x="-96" y="-3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4" d="100"/>
        <a:sy n="84" d="100"/>
      </p:scale>
      <p:origin x="0" y="13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9B0A4A-6808-CB4E-AC2D-D5B74F070487}" type="datetimeFigureOut">
              <a:rPr lang="en-US" smtClean="0"/>
              <a:t>3/31/21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A682C6-17F1-CF42-8E5F-14597EC9BC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95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960C56-CCD5-D048-97F0-A959FE8AD40E}" type="datetimeFigureOut">
              <a:rPr lang="en-US" smtClean="0"/>
              <a:t>3/31/21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95568C-6A71-BB4D-A4D6-66725FDB66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327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95568C-6A71-BB4D-A4D6-66725FDB66E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239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5F410-E48B-B946-88C6-534CD7AB76B2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9EF05-7018-DB46-9081-80DD589C6F59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9F41F-CDBE-DB42-BDDA-676DC8FCA02A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F167B-75B4-3A4E-88BC-97973C44F1D8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096DD-D6AF-7741-AD2F-A784B3642758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67601-A700-B146-8FD9-B111BAC9379B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EE1A6-3A9F-8546-9503-C12C076299D9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F943E-AD1F-174A-88B9-4188AA8B80E8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738AA-DC45-2B45-A155-7F47712B7FBF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FEC38-1B86-0348-AE39-770EDD91EF7F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7806B-E98A-FF4C-B0A3-08316F49F89D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F31BFDE-8E15-C240-ABB3-029808614148}" type="datetime4">
              <a:rPr lang="en-US" smtClean="0"/>
              <a:t>March 31,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3752193"/>
          </a:xfrm>
        </p:spPr>
        <p:txBody>
          <a:bodyPr/>
          <a:lstStyle/>
          <a:p>
            <a:r>
              <a:rPr lang="en-US" sz="4400" dirty="0"/>
              <a:t>CSYE 6200</a:t>
            </a:r>
            <a:br>
              <a:rPr lang="en-US" sz="4400" dirty="0"/>
            </a:br>
            <a:r>
              <a:rPr lang="en-US" sz="2400" dirty="0"/>
              <a:t>Concepts of Object-Oriented Design</a:t>
            </a:r>
            <a:br>
              <a:rPr lang="en-US" sz="2400" dirty="0"/>
            </a:br>
            <a:r>
              <a:rPr lang="en-US" sz="2400" dirty="0"/>
              <a:t>Session 10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 G. Munson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154" y="2973796"/>
            <a:ext cx="5029200" cy="3468414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740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Model-View-Controller</a:t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Design pattern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921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17418" y="1191673"/>
            <a:ext cx="7698561" cy="32614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52718"/>
            <a:ext cx="7280558" cy="1371600"/>
          </a:xfrm>
        </p:spPr>
        <p:txBody>
          <a:bodyPr/>
          <a:lstStyle/>
          <a:p>
            <a:r>
              <a:rPr lang="en-US" dirty="0"/>
              <a:t>MVC Operation</a:t>
            </a:r>
            <a:br>
              <a:rPr lang="en-US" dirty="0"/>
            </a:b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4656933"/>
            <a:ext cx="7620000" cy="146923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MVC is a well known pattern that was originally adopted from Smalltalk</a:t>
            </a:r>
          </a:p>
          <a:p>
            <a:pPr lvl="1"/>
            <a:r>
              <a:rPr lang="en-US" dirty="0"/>
              <a:t>The Model maintains the component state</a:t>
            </a:r>
          </a:p>
          <a:p>
            <a:pPr lvl="1"/>
            <a:r>
              <a:rPr lang="en-US" dirty="0"/>
              <a:t>The View presents the “look and feel” of the component</a:t>
            </a:r>
          </a:p>
          <a:p>
            <a:pPr lvl="1"/>
            <a:r>
              <a:rPr lang="en-US" dirty="0"/>
              <a:t>The Controller manages event handling for the entire component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922460" y="1709110"/>
            <a:ext cx="2391101" cy="8937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</a:t>
            </a:r>
          </a:p>
        </p:txBody>
      </p:sp>
      <p:sp>
        <p:nvSpPr>
          <p:cNvPr id="9" name="Oval 8"/>
          <p:cNvSpPr/>
          <p:nvPr/>
        </p:nvSpPr>
        <p:spPr>
          <a:xfrm>
            <a:off x="3088832" y="3402539"/>
            <a:ext cx="2391101" cy="8937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10" name="Oval 9"/>
          <p:cNvSpPr/>
          <p:nvPr/>
        </p:nvSpPr>
        <p:spPr>
          <a:xfrm>
            <a:off x="5263867" y="1709110"/>
            <a:ext cx="2391101" cy="8937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</a:t>
            </a:r>
          </a:p>
        </p:txBody>
      </p:sp>
      <p:cxnSp>
        <p:nvCxnSpPr>
          <p:cNvPr id="12" name="Straight Connector 11"/>
          <p:cNvCxnSpPr>
            <a:stCxn id="8" idx="4"/>
            <a:endCxn id="9" idx="1"/>
          </p:cNvCxnSpPr>
          <p:nvPr/>
        </p:nvCxnSpPr>
        <p:spPr>
          <a:xfrm>
            <a:off x="2118011" y="2602865"/>
            <a:ext cx="1320990" cy="930561"/>
          </a:xfrm>
          <a:prstGeom prst="line">
            <a:avLst/>
          </a:prstGeom>
          <a:ln>
            <a:solidFill>
              <a:srgbClr val="3366FF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8" idx="6"/>
            <a:endCxn id="10" idx="2"/>
          </p:cNvCxnSpPr>
          <p:nvPr/>
        </p:nvCxnSpPr>
        <p:spPr>
          <a:xfrm>
            <a:off x="3313561" y="2155988"/>
            <a:ext cx="1950306" cy="0"/>
          </a:xfrm>
          <a:prstGeom prst="line">
            <a:avLst/>
          </a:prstGeom>
          <a:ln>
            <a:solidFill>
              <a:srgbClr val="3366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7"/>
            <a:endCxn id="10" idx="4"/>
          </p:cNvCxnSpPr>
          <p:nvPr/>
        </p:nvCxnSpPr>
        <p:spPr>
          <a:xfrm flipV="1">
            <a:off x="5129764" y="2602865"/>
            <a:ext cx="1329654" cy="930561"/>
          </a:xfrm>
          <a:prstGeom prst="line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87976" y="1270072"/>
            <a:ext cx="2320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Swing Component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766080" y="2292707"/>
            <a:ext cx="1386675" cy="234719"/>
            <a:chOff x="1418981" y="2304946"/>
            <a:chExt cx="1386675" cy="234719"/>
          </a:xfrm>
        </p:grpSpPr>
        <p:sp>
          <p:nvSpPr>
            <p:cNvPr id="11" name="Oval 10"/>
            <p:cNvSpPr/>
            <p:nvPr/>
          </p:nvSpPr>
          <p:spPr>
            <a:xfrm>
              <a:off x="1418981" y="2304946"/>
              <a:ext cx="360625" cy="164639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1932006" y="2375026"/>
              <a:ext cx="360625" cy="164639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445031" y="2304946"/>
              <a:ext cx="360625" cy="164639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424673" y="2324067"/>
            <a:ext cx="1386675" cy="234719"/>
            <a:chOff x="1418981" y="2304946"/>
            <a:chExt cx="1386675" cy="234719"/>
          </a:xfrm>
        </p:grpSpPr>
        <p:sp>
          <p:nvSpPr>
            <p:cNvPr id="19" name="Oval 18"/>
            <p:cNvSpPr/>
            <p:nvPr/>
          </p:nvSpPr>
          <p:spPr>
            <a:xfrm>
              <a:off x="1418981" y="2304946"/>
              <a:ext cx="360625" cy="16463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1932006" y="2375026"/>
              <a:ext cx="360625" cy="16463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445031" y="2304946"/>
              <a:ext cx="360625" cy="16463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2" name="Straight Connector 21"/>
          <p:cNvCxnSpPr/>
          <p:nvPr/>
        </p:nvCxnSpPr>
        <p:spPr>
          <a:xfrm>
            <a:off x="3313561" y="1994790"/>
            <a:ext cx="1950306" cy="297917"/>
          </a:xfrm>
          <a:prstGeom prst="line">
            <a:avLst/>
          </a:prstGeom>
          <a:ln>
            <a:solidFill>
              <a:srgbClr val="3366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3313561" y="1994790"/>
            <a:ext cx="1950306" cy="313598"/>
          </a:xfrm>
          <a:prstGeom prst="line">
            <a:avLst/>
          </a:prstGeom>
          <a:ln>
            <a:solidFill>
              <a:srgbClr val="3366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367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17418" y="1191673"/>
            <a:ext cx="7698561" cy="32614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91807" y="1639404"/>
            <a:ext cx="7188981" cy="10340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52718"/>
            <a:ext cx="7280558" cy="1371600"/>
          </a:xfrm>
        </p:spPr>
        <p:txBody>
          <a:bodyPr/>
          <a:lstStyle/>
          <a:p>
            <a:r>
              <a:rPr lang="en-US" dirty="0"/>
              <a:t>MVC Operation</a:t>
            </a:r>
            <a:br>
              <a:rPr lang="en-US" dirty="0"/>
            </a:b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4656933"/>
            <a:ext cx="7620000" cy="146923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MVC is a well known pattern that was originally adopted from Smalltalk</a:t>
            </a:r>
          </a:p>
          <a:p>
            <a:pPr lvl="1"/>
            <a:r>
              <a:rPr lang="en-US" dirty="0"/>
              <a:t>The Model maintains the component state</a:t>
            </a:r>
          </a:p>
          <a:p>
            <a:pPr lvl="1"/>
            <a:r>
              <a:rPr lang="en-US" dirty="0"/>
              <a:t>The View presents the “look and feel” of the component</a:t>
            </a:r>
          </a:p>
          <a:p>
            <a:pPr lvl="1"/>
            <a:r>
              <a:rPr lang="en-US" dirty="0"/>
              <a:t>The Controller manages event handling for the entire component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922460" y="1709110"/>
            <a:ext cx="2391101" cy="8937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</a:t>
            </a:r>
          </a:p>
        </p:txBody>
      </p:sp>
      <p:sp>
        <p:nvSpPr>
          <p:cNvPr id="9" name="Oval 8"/>
          <p:cNvSpPr/>
          <p:nvPr/>
        </p:nvSpPr>
        <p:spPr>
          <a:xfrm>
            <a:off x="3088832" y="3402539"/>
            <a:ext cx="2391101" cy="8937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10" name="Oval 9"/>
          <p:cNvSpPr/>
          <p:nvPr/>
        </p:nvSpPr>
        <p:spPr>
          <a:xfrm>
            <a:off x="5263867" y="1709110"/>
            <a:ext cx="2391101" cy="8937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</a:t>
            </a:r>
          </a:p>
        </p:txBody>
      </p:sp>
      <p:cxnSp>
        <p:nvCxnSpPr>
          <p:cNvPr id="12" name="Straight Connector 11"/>
          <p:cNvCxnSpPr>
            <a:stCxn id="8" idx="4"/>
            <a:endCxn id="9" idx="1"/>
          </p:cNvCxnSpPr>
          <p:nvPr/>
        </p:nvCxnSpPr>
        <p:spPr>
          <a:xfrm>
            <a:off x="2118011" y="2602865"/>
            <a:ext cx="1320990" cy="930561"/>
          </a:xfrm>
          <a:prstGeom prst="line">
            <a:avLst/>
          </a:prstGeom>
          <a:ln>
            <a:solidFill>
              <a:srgbClr val="3366FF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8" idx="6"/>
            <a:endCxn id="10" idx="2"/>
          </p:cNvCxnSpPr>
          <p:nvPr/>
        </p:nvCxnSpPr>
        <p:spPr>
          <a:xfrm>
            <a:off x="3313561" y="2155988"/>
            <a:ext cx="1950306" cy="0"/>
          </a:xfrm>
          <a:prstGeom prst="line">
            <a:avLst/>
          </a:prstGeom>
          <a:ln>
            <a:solidFill>
              <a:srgbClr val="3366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7"/>
            <a:endCxn id="10" idx="4"/>
          </p:cNvCxnSpPr>
          <p:nvPr/>
        </p:nvCxnSpPr>
        <p:spPr>
          <a:xfrm flipV="1">
            <a:off x="5129764" y="2602865"/>
            <a:ext cx="1329654" cy="930561"/>
          </a:xfrm>
          <a:prstGeom prst="line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87976" y="1270072"/>
            <a:ext cx="2320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Swing Component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766080" y="2292707"/>
            <a:ext cx="1386675" cy="234719"/>
            <a:chOff x="1418981" y="2304946"/>
            <a:chExt cx="1386675" cy="234719"/>
          </a:xfrm>
        </p:grpSpPr>
        <p:sp>
          <p:nvSpPr>
            <p:cNvPr id="11" name="Oval 10"/>
            <p:cNvSpPr/>
            <p:nvPr/>
          </p:nvSpPr>
          <p:spPr>
            <a:xfrm>
              <a:off x="1418981" y="2304946"/>
              <a:ext cx="360625" cy="164639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1932006" y="2375026"/>
              <a:ext cx="360625" cy="164639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445031" y="2304946"/>
              <a:ext cx="360625" cy="164639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424673" y="2324067"/>
            <a:ext cx="1386675" cy="234719"/>
            <a:chOff x="1418981" y="2304946"/>
            <a:chExt cx="1386675" cy="234719"/>
          </a:xfrm>
        </p:grpSpPr>
        <p:sp>
          <p:nvSpPr>
            <p:cNvPr id="19" name="Oval 18"/>
            <p:cNvSpPr/>
            <p:nvPr/>
          </p:nvSpPr>
          <p:spPr>
            <a:xfrm>
              <a:off x="1418981" y="2304946"/>
              <a:ext cx="360625" cy="16463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1932006" y="2375026"/>
              <a:ext cx="360625" cy="16463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445031" y="2304946"/>
              <a:ext cx="360625" cy="164639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3517399" y="1639404"/>
            <a:ext cx="1523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Delegate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97083" y="62441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025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/>
              <a:t>NetWorking</a:t>
            </a:r>
            <a:endParaRPr lang="en-US" sz="6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73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52718"/>
            <a:ext cx="7543206" cy="1371600"/>
          </a:xfrm>
        </p:spPr>
        <p:txBody>
          <a:bodyPr/>
          <a:lstStyle/>
          <a:p>
            <a:r>
              <a:rPr lang="en-US" dirty="0"/>
              <a:t>The Protocol Stack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752600"/>
            <a:ext cx="3900436" cy="4373563"/>
          </a:xfrm>
        </p:spPr>
        <p:txBody>
          <a:bodyPr/>
          <a:lstStyle/>
          <a:p>
            <a:r>
              <a:rPr lang="en-US" dirty="0"/>
              <a:t>Application (HTTP, FTP, Telnet)</a:t>
            </a:r>
          </a:p>
          <a:p>
            <a:endParaRPr lang="en-US" dirty="0"/>
          </a:p>
          <a:p>
            <a:r>
              <a:rPr lang="en-US" dirty="0"/>
              <a:t>Transport (TCP, UDP, …)</a:t>
            </a:r>
          </a:p>
          <a:p>
            <a:endParaRPr lang="en-US" dirty="0"/>
          </a:p>
          <a:p>
            <a:r>
              <a:rPr lang="en-US" dirty="0"/>
              <a:t>Network (IP, …)</a:t>
            </a:r>
          </a:p>
          <a:p>
            <a:endParaRPr lang="en-US" dirty="0"/>
          </a:p>
          <a:p>
            <a:r>
              <a:rPr lang="en-US" dirty="0"/>
              <a:t>Link (Device driver, …)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395656" y="4373000"/>
            <a:ext cx="3034375" cy="798547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Link</a:t>
            </a:r>
          </a:p>
        </p:txBody>
      </p:sp>
      <p:sp>
        <p:nvSpPr>
          <p:cNvPr id="8" name="Rectangle 7"/>
          <p:cNvSpPr/>
          <p:nvPr/>
        </p:nvSpPr>
        <p:spPr>
          <a:xfrm>
            <a:off x="4395656" y="3467977"/>
            <a:ext cx="3034375" cy="74560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4395656" y="2563252"/>
            <a:ext cx="3034375" cy="74560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Transport</a:t>
            </a:r>
          </a:p>
        </p:txBody>
      </p:sp>
      <p:sp>
        <p:nvSpPr>
          <p:cNvPr id="10" name="Rectangle 9"/>
          <p:cNvSpPr/>
          <p:nvPr/>
        </p:nvSpPr>
        <p:spPr>
          <a:xfrm>
            <a:off x="4395656" y="1681343"/>
            <a:ext cx="3034375" cy="74560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6081" y="4213583"/>
            <a:ext cx="1478211" cy="10963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642973" y="3559239"/>
            <a:ext cx="828940" cy="5232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From:</a:t>
            </a:r>
          </a:p>
          <a:p>
            <a:r>
              <a:rPr lang="en-US" sz="1400" dirty="0"/>
              <a:t>To: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081" y="2426949"/>
            <a:ext cx="1033483" cy="96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654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752601"/>
            <a:ext cx="7620000" cy="2202110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The Network layer relies on computer addresses, and port numbers to route information across the internet/network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Each application is able to bind a network connection with a port number, which provides an identifying name on the host computer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3294"/>
            <a:ext cx="3429000" cy="283845"/>
          </a:xfrm>
        </p:spPr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176104" y="4346202"/>
            <a:ext cx="2565736" cy="120032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u="sng" dirty="0"/>
              <a:t>Network Addressing</a:t>
            </a:r>
          </a:p>
          <a:p>
            <a:endParaRPr lang="en-US" dirty="0"/>
          </a:p>
          <a:p>
            <a:r>
              <a:rPr lang="en-US" dirty="0">
                <a:solidFill>
                  <a:srgbClr val="616042"/>
                </a:solidFill>
              </a:rPr>
              <a:t>Port (1025)</a:t>
            </a:r>
          </a:p>
          <a:p>
            <a:r>
              <a:rPr lang="en-US" dirty="0">
                <a:solidFill>
                  <a:srgbClr val="0000FF"/>
                </a:solidFill>
              </a:rPr>
              <a:t>IP address (129.0.9.1)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1460" y="4346202"/>
            <a:ext cx="2448794" cy="12003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Postal Addressing</a:t>
            </a:r>
          </a:p>
          <a:p>
            <a:endParaRPr lang="en-US" dirty="0"/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Name</a:t>
            </a:r>
          </a:p>
          <a:p>
            <a:r>
              <a:rPr lang="en-US" dirty="0">
                <a:solidFill>
                  <a:srgbClr val="0000FF"/>
                </a:solidFill>
              </a:rPr>
              <a:t>Street Address</a:t>
            </a:r>
          </a:p>
        </p:txBody>
      </p:sp>
      <p:sp>
        <p:nvSpPr>
          <p:cNvPr id="10" name="Left-Right Arrow 9"/>
          <p:cNvSpPr/>
          <p:nvPr/>
        </p:nvSpPr>
        <p:spPr>
          <a:xfrm>
            <a:off x="2646523" y="4927574"/>
            <a:ext cx="2334719" cy="321750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3">
                    <a:lumMod val="50000"/>
                  </a:schemeClr>
                </a:solidFill>
              </a:rPr>
              <a:t>Who</a:t>
            </a:r>
          </a:p>
        </p:txBody>
      </p:sp>
      <p:sp>
        <p:nvSpPr>
          <p:cNvPr id="11" name="Left-Right Arrow 10"/>
          <p:cNvSpPr/>
          <p:nvPr/>
        </p:nvSpPr>
        <p:spPr>
          <a:xfrm>
            <a:off x="2920301" y="5252217"/>
            <a:ext cx="2197829" cy="321750"/>
          </a:xfrm>
          <a:prstGeom prst="left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3">
                    <a:lumMod val="50000"/>
                  </a:schemeClr>
                </a:solidFill>
              </a:rPr>
              <a:t>Where</a:t>
            </a:r>
          </a:p>
        </p:txBody>
      </p:sp>
    </p:spTree>
    <p:extLst>
      <p:ext uri="{BB962C8B-B14F-4D97-AF65-F5344CB8AC3E}">
        <p14:creationId xmlns:p14="http://schemas.microsoft.com/office/powerpoint/2010/main" val="350366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52718"/>
            <a:ext cx="7543206" cy="1371600"/>
          </a:xfrm>
        </p:spPr>
        <p:txBody>
          <a:bodyPr/>
          <a:lstStyle/>
          <a:p>
            <a:r>
              <a:rPr lang="en-US" dirty="0"/>
              <a:t>Ports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752601"/>
            <a:ext cx="7702910" cy="1662139"/>
          </a:xfrm>
          <a:noFill/>
        </p:spPr>
        <p:txBody>
          <a:bodyPr numCol="1">
            <a:normAutofit/>
          </a:bodyPr>
          <a:lstStyle/>
          <a:p>
            <a:r>
              <a:rPr lang="en-US" dirty="0"/>
              <a:t>Ports are bound to an application, so any message sent with the right port number will be received by the associated application.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585581" y="3833027"/>
            <a:ext cx="3140844" cy="2213117"/>
            <a:chOff x="585581" y="3833027"/>
            <a:chExt cx="3140844" cy="2213117"/>
          </a:xfrm>
        </p:grpSpPr>
        <p:sp>
          <p:nvSpPr>
            <p:cNvPr id="2" name="Rectangle 1"/>
            <p:cNvSpPr/>
            <p:nvPr/>
          </p:nvSpPr>
          <p:spPr>
            <a:xfrm>
              <a:off x="2197830" y="3833027"/>
              <a:ext cx="623606" cy="221311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3" name="Rounded Rectangle 2"/>
            <p:cNvSpPr/>
            <p:nvPr/>
          </p:nvSpPr>
          <p:spPr>
            <a:xfrm>
              <a:off x="585581" y="4030762"/>
              <a:ext cx="1437335" cy="441103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Browser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85581" y="4700316"/>
              <a:ext cx="1437335" cy="441103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E-mail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85581" y="5405487"/>
              <a:ext cx="1437335" cy="441103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Chat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821436" y="4099209"/>
              <a:ext cx="904989" cy="28899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1057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821436" y="4791579"/>
              <a:ext cx="904989" cy="28899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3027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821436" y="5483949"/>
              <a:ext cx="904989" cy="28899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3040</a:t>
              </a:r>
            </a:p>
          </p:txBody>
        </p:sp>
        <p:cxnSp>
          <p:nvCxnSpPr>
            <p:cNvPr id="14" name="Curved Connector 13"/>
            <p:cNvCxnSpPr>
              <a:stCxn id="3" idx="3"/>
              <a:endCxn id="10" idx="1"/>
            </p:cNvCxnSpPr>
            <p:nvPr/>
          </p:nvCxnSpPr>
          <p:spPr>
            <a:xfrm flipV="1">
              <a:off x="2022916" y="4243708"/>
              <a:ext cx="798520" cy="7606"/>
            </a:xfrm>
            <a:prstGeom prst="curvedConnector3">
              <a:avLst>
                <a:gd name="adj1" fmla="val 56666"/>
              </a:avLst>
            </a:prstGeom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urved Connector 17"/>
            <p:cNvCxnSpPr>
              <a:stCxn id="8" idx="3"/>
              <a:endCxn id="11" idx="1"/>
            </p:cNvCxnSpPr>
            <p:nvPr/>
          </p:nvCxnSpPr>
          <p:spPr>
            <a:xfrm>
              <a:off x="2022916" y="4920868"/>
              <a:ext cx="798520" cy="15210"/>
            </a:xfrm>
            <a:prstGeom prst="curvedConnector3">
              <a:avLst/>
            </a:prstGeom>
            <a:ln>
              <a:solidFill>
                <a:srgbClr val="D1282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urved Connector 20"/>
            <p:cNvCxnSpPr>
              <a:stCxn id="9" idx="3"/>
              <a:endCxn id="12" idx="1"/>
            </p:cNvCxnSpPr>
            <p:nvPr/>
          </p:nvCxnSpPr>
          <p:spPr>
            <a:xfrm>
              <a:off x="2022916" y="5626039"/>
              <a:ext cx="798520" cy="2409"/>
            </a:xfrm>
            <a:prstGeom prst="curvedConnector3">
              <a:avLst/>
            </a:prstGeom>
            <a:ln>
              <a:solidFill>
                <a:srgbClr val="D1282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Snip Single Corner Rectangle 21"/>
          <p:cNvSpPr/>
          <p:nvPr/>
        </p:nvSpPr>
        <p:spPr>
          <a:xfrm>
            <a:off x="457200" y="3673317"/>
            <a:ext cx="3657077" cy="2639009"/>
          </a:xfrm>
          <a:prstGeom prst="snip1Rect">
            <a:avLst/>
          </a:prstGeom>
          <a:noFill/>
          <a:ln>
            <a:prstDash val="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 flipH="1">
            <a:off x="4863667" y="3837420"/>
            <a:ext cx="3296442" cy="2213117"/>
            <a:chOff x="429983" y="3833027"/>
            <a:chExt cx="3296442" cy="2213117"/>
          </a:xfrm>
        </p:grpSpPr>
        <p:sp>
          <p:nvSpPr>
            <p:cNvPr id="25" name="Rectangle 24"/>
            <p:cNvSpPr/>
            <p:nvPr/>
          </p:nvSpPr>
          <p:spPr>
            <a:xfrm>
              <a:off x="2197830" y="3833027"/>
              <a:ext cx="623606" cy="221311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OS</a:t>
              </a: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429985" y="4030762"/>
              <a:ext cx="1592932" cy="441103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WebServer</a:t>
              </a:r>
              <a:endParaRPr lang="en-US" dirty="0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429984" y="4700316"/>
              <a:ext cx="1592933" cy="441103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POP Server</a:t>
              </a:r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429983" y="5405487"/>
              <a:ext cx="1592934" cy="441103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OpenFire</a:t>
              </a:r>
              <a:r>
                <a:rPr lang="en-US" dirty="0"/>
                <a:t> IM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821436" y="4099209"/>
              <a:ext cx="904989" cy="28899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80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821436" y="4791579"/>
              <a:ext cx="904989" cy="28899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587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821436" y="5483949"/>
              <a:ext cx="904989" cy="28899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994</a:t>
              </a:r>
            </a:p>
          </p:txBody>
        </p:sp>
        <p:cxnSp>
          <p:nvCxnSpPr>
            <p:cNvPr id="32" name="Curved Connector 31"/>
            <p:cNvCxnSpPr>
              <a:stCxn id="26" idx="3"/>
              <a:endCxn id="29" idx="1"/>
            </p:cNvCxnSpPr>
            <p:nvPr/>
          </p:nvCxnSpPr>
          <p:spPr>
            <a:xfrm rot="10800000" flipH="1">
              <a:off x="2022916" y="4243708"/>
              <a:ext cx="798519" cy="7606"/>
            </a:xfrm>
            <a:prstGeom prst="curvedConnector3">
              <a:avLst>
                <a:gd name="adj1" fmla="val 50000"/>
              </a:avLst>
            </a:prstGeom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/>
            <p:cNvCxnSpPr>
              <a:stCxn id="27" idx="3"/>
              <a:endCxn id="30" idx="1"/>
            </p:cNvCxnSpPr>
            <p:nvPr/>
          </p:nvCxnSpPr>
          <p:spPr>
            <a:xfrm rot="10800000" flipH="1" flipV="1">
              <a:off x="2022916" y="4920868"/>
              <a:ext cx="798519" cy="15210"/>
            </a:xfrm>
            <a:prstGeom prst="curvedConnector3">
              <a:avLst/>
            </a:prstGeom>
            <a:ln>
              <a:solidFill>
                <a:srgbClr val="D1282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urved Connector 33"/>
            <p:cNvCxnSpPr>
              <a:stCxn id="28" idx="3"/>
              <a:endCxn id="31" idx="1"/>
            </p:cNvCxnSpPr>
            <p:nvPr/>
          </p:nvCxnSpPr>
          <p:spPr>
            <a:xfrm rot="10800000" flipH="1" flipV="1">
              <a:off x="2022916" y="5626038"/>
              <a:ext cx="798519" cy="2409"/>
            </a:xfrm>
            <a:prstGeom prst="curvedConnector3">
              <a:avLst/>
            </a:prstGeom>
            <a:ln>
              <a:solidFill>
                <a:srgbClr val="D1282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nip Single Corner Rectangle 12"/>
          <p:cNvSpPr/>
          <p:nvPr/>
        </p:nvSpPr>
        <p:spPr>
          <a:xfrm flipH="1">
            <a:off x="4555364" y="3673317"/>
            <a:ext cx="3764450" cy="2639009"/>
          </a:xfrm>
          <a:prstGeom prst="snip1Rect">
            <a:avLst/>
          </a:prstGeom>
          <a:noFill/>
          <a:ln>
            <a:prstDash val="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3752" y="2434722"/>
            <a:ext cx="1743230" cy="144072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67" y="2991770"/>
            <a:ext cx="1031098" cy="883676"/>
          </a:xfrm>
          <a:prstGeom prst="rect">
            <a:avLst/>
          </a:prstGeom>
        </p:spPr>
      </p:pic>
      <p:sp>
        <p:nvSpPr>
          <p:cNvPr id="17" name="Left-Right Arrow 16"/>
          <p:cNvSpPr/>
          <p:nvPr/>
        </p:nvSpPr>
        <p:spPr>
          <a:xfrm>
            <a:off x="3726425" y="4158301"/>
            <a:ext cx="1137242" cy="194814"/>
          </a:xfrm>
          <a:prstGeom prst="left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eft-Right Arrow 35"/>
          <p:cNvSpPr/>
          <p:nvPr/>
        </p:nvSpPr>
        <p:spPr>
          <a:xfrm>
            <a:off x="3726425" y="4843065"/>
            <a:ext cx="1137242" cy="194814"/>
          </a:xfrm>
          <a:prstGeom prst="left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Left-Right Arrow 36"/>
          <p:cNvSpPr/>
          <p:nvPr/>
        </p:nvSpPr>
        <p:spPr>
          <a:xfrm>
            <a:off x="3726425" y="5528632"/>
            <a:ext cx="1137242" cy="194814"/>
          </a:xfrm>
          <a:prstGeom prst="left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823833" y="3305175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ourier"/>
              </a:rPr>
              <a:t>10.9.132.1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482116" y="3307057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ourier"/>
              </a:rPr>
              <a:t>10.9.140.2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48413" y="3812230"/>
            <a:ext cx="815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Port #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986334" y="3831612"/>
            <a:ext cx="815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Port #</a:t>
            </a:r>
          </a:p>
        </p:txBody>
      </p:sp>
    </p:spTree>
    <p:extLst>
      <p:ext uri="{BB962C8B-B14F-4D97-AF65-F5344CB8AC3E}">
        <p14:creationId xmlns:p14="http://schemas.microsoft.com/office/powerpoint/2010/main" val="562880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en-US" dirty="0"/>
              <a:t>Networking Delivery Protocol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1715377"/>
          </a:xfrm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err="1"/>
              <a:t>Telenet</a:t>
            </a:r>
            <a:r>
              <a:rPr lang="en-US" dirty="0"/>
              <a:t> Control Protocol (TCP)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Guaranteed Delivery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Stream Model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URL, </a:t>
            </a:r>
            <a:r>
              <a:rPr lang="en-US" dirty="0" err="1"/>
              <a:t>URLConnect</a:t>
            </a:r>
            <a:endParaRPr lang="en-US" dirty="0"/>
          </a:p>
          <a:p>
            <a:pPr marL="800100" lvl="1" indent="-342900">
              <a:buFont typeface="Arial"/>
              <a:buChar char="•"/>
            </a:pPr>
            <a:r>
              <a:rPr lang="en-US" dirty="0"/>
              <a:t>Socket, </a:t>
            </a:r>
            <a:r>
              <a:rPr lang="en-US" dirty="0" err="1"/>
              <a:t>ServerSocket</a:t>
            </a:r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57200" y="3924289"/>
            <a:ext cx="7620000" cy="1600438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/>
              <a:t>User Datagram Protocol (UDP)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Best effort delivery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Packet model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/>
              <a:t>DatagramSocket</a:t>
            </a:r>
            <a:r>
              <a:rPr lang="en-US" sz="2000" dirty="0"/>
              <a:t>, </a:t>
            </a:r>
            <a:r>
              <a:rPr lang="en-US" sz="2000" dirty="0" err="1"/>
              <a:t>MulticastSocket</a:t>
            </a:r>
            <a:endParaRPr lang="en-US" sz="2000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 rot="744473">
            <a:off x="5620058" y="2108829"/>
            <a:ext cx="1901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2"/>
                </a:solidFill>
              </a:rPr>
              <a:t>Web</a:t>
            </a:r>
          </a:p>
          <a:p>
            <a:r>
              <a:rPr lang="en-US" i="1" dirty="0">
                <a:solidFill>
                  <a:schemeClr val="tx2"/>
                </a:solidFill>
              </a:rPr>
              <a:t>File Transfers</a:t>
            </a:r>
          </a:p>
          <a:p>
            <a:r>
              <a:rPr lang="en-US" i="1" dirty="0">
                <a:solidFill>
                  <a:schemeClr val="tx2"/>
                </a:solidFill>
              </a:rPr>
              <a:t>E-mail</a:t>
            </a:r>
          </a:p>
        </p:txBody>
      </p:sp>
      <p:sp>
        <p:nvSpPr>
          <p:cNvPr id="8" name="TextBox 7"/>
          <p:cNvSpPr txBox="1"/>
          <p:nvPr/>
        </p:nvSpPr>
        <p:spPr>
          <a:xfrm rot="744473">
            <a:off x="5767559" y="4145219"/>
            <a:ext cx="23207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2"/>
                </a:solidFill>
              </a:rPr>
              <a:t>Video</a:t>
            </a:r>
          </a:p>
          <a:p>
            <a:r>
              <a:rPr lang="en-US" i="1" dirty="0">
                <a:solidFill>
                  <a:schemeClr val="tx2"/>
                </a:solidFill>
              </a:rPr>
              <a:t>Audio</a:t>
            </a:r>
          </a:p>
          <a:p>
            <a:r>
              <a:rPr lang="en-US" i="1" dirty="0">
                <a:solidFill>
                  <a:schemeClr val="tx2"/>
                </a:solidFill>
              </a:rPr>
              <a:t>Multi-player Games</a:t>
            </a:r>
          </a:p>
        </p:txBody>
      </p:sp>
    </p:spTree>
    <p:extLst>
      <p:ext uri="{BB962C8B-B14F-4D97-AF65-F5344CB8AC3E}">
        <p14:creationId xmlns:p14="http://schemas.microsoft.com/office/powerpoint/2010/main" val="1717626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52718"/>
            <a:ext cx="7543206" cy="1371600"/>
          </a:xfrm>
        </p:spPr>
        <p:txBody>
          <a:bodyPr/>
          <a:lstStyle/>
          <a:p>
            <a:r>
              <a:rPr lang="en-US" dirty="0"/>
              <a:t>Making Connections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Server creates a </a:t>
            </a:r>
            <a:r>
              <a:rPr lang="en-US" dirty="0" err="1"/>
              <a:t>ServerSocket</a:t>
            </a:r>
            <a:endParaRPr lang="en-US" dirty="0"/>
          </a:p>
          <a:p>
            <a:pPr lvl="1"/>
            <a:r>
              <a:rPr lang="en-US" dirty="0"/>
              <a:t>it accept connections on a port – and blocks while waiting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Client creates a socket</a:t>
            </a:r>
          </a:p>
          <a:p>
            <a:pPr lvl="1"/>
            <a:r>
              <a:rPr lang="en-US" dirty="0"/>
              <a:t>It attempts to connect to a specified IP </a:t>
            </a:r>
            <a:r>
              <a:rPr lang="en-US" dirty="0" err="1"/>
              <a:t>address:port</a:t>
            </a:r>
            <a:endParaRPr lang="en-US" dirty="0"/>
          </a:p>
          <a:p>
            <a:pPr marL="731520" lvl="1" indent="-457200">
              <a:buFont typeface="+mj-lt"/>
              <a:buAutoNum type="arabicPeriod"/>
            </a:pPr>
            <a:endParaRPr lang="en-US" dirty="0"/>
          </a:p>
          <a:p>
            <a:pPr marL="274320" indent="-4572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dirty="0" err="1"/>
              <a:t>ServerSocket</a:t>
            </a:r>
            <a:r>
              <a:rPr lang="en-US" dirty="0"/>
              <a:t> accepts the connection and binds to a socket pair</a:t>
            </a:r>
          </a:p>
          <a:p>
            <a:pPr lvl="1"/>
            <a:r>
              <a:rPr lang="en-US" dirty="0"/>
              <a:t>The connected socket has an input and output stream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740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501255" cy="1342032"/>
          </a:xfrm>
        </p:spPr>
        <p:txBody>
          <a:bodyPr/>
          <a:lstStyle/>
          <a:p>
            <a:r>
              <a:rPr lang="en-US" dirty="0"/>
              <a:t>Network Socket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19</a:t>
            </a:fld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223960" y="1678260"/>
            <a:ext cx="1222223" cy="1999991"/>
          </a:xfrm>
          <a:prstGeom prst="straightConnector1">
            <a:avLst/>
          </a:prstGeom>
          <a:ln>
            <a:solidFill>
              <a:srgbClr val="3366F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794314" y="5862383"/>
            <a:ext cx="1632008" cy="50616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 cmpd="sng">
            <a:solidFill>
              <a:srgbClr val="D1282E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InetAddr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794314" y="4439711"/>
            <a:ext cx="1632008" cy="474872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 cmpd="sng">
            <a:solidFill>
              <a:srgbClr val="D1282E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InputStream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82" name="Straight Arrow Connector 81"/>
          <p:cNvCxnSpPr>
            <a:stCxn id="47" idx="3"/>
            <a:endCxn id="71" idx="1"/>
          </p:cNvCxnSpPr>
          <p:nvPr/>
        </p:nvCxnSpPr>
        <p:spPr>
          <a:xfrm>
            <a:off x="2220819" y="3792772"/>
            <a:ext cx="3773631" cy="40595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588811" y="3456328"/>
            <a:ext cx="1632008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mpd="sng">
            <a:solidFill>
              <a:schemeClr val="tx2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Socket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107823" y="993663"/>
            <a:ext cx="2090942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tx1"/>
                </a:solidFill>
              </a:rPr>
              <a:t>&lt;&lt;</a:t>
            </a:r>
            <a:r>
              <a:rPr lang="en-US" sz="1400" i="1" dirty="0" err="1">
                <a:solidFill>
                  <a:schemeClr val="tx1"/>
                </a:solidFill>
              </a:rPr>
              <a:t>SocketImplFactory</a:t>
            </a:r>
            <a:r>
              <a:rPr lang="en-US" sz="1400" i="1" dirty="0">
                <a:solidFill>
                  <a:schemeClr val="tx1"/>
                </a:solidFill>
              </a:rPr>
              <a:t>&gt;&gt;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344087" y="2272817"/>
            <a:ext cx="1632008" cy="67288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Socket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Factory</a:t>
            </a:r>
          </a:p>
        </p:txBody>
      </p:sp>
      <p:grpSp>
        <p:nvGrpSpPr>
          <p:cNvPr id="48" name="Group 47"/>
          <p:cNvGrpSpPr/>
          <p:nvPr/>
        </p:nvGrpSpPr>
        <p:grpSpPr>
          <a:xfrm>
            <a:off x="4055894" y="1678260"/>
            <a:ext cx="189562" cy="573873"/>
            <a:chOff x="7336801" y="1518908"/>
            <a:chExt cx="189562" cy="573873"/>
          </a:xfrm>
        </p:grpSpPr>
        <p:sp>
          <p:nvSpPr>
            <p:cNvPr id="49" name="Isosceles Triangle 48"/>
            <p:cNvSpPr/>
            <p:nvPr/>
          </p:nvSpPr>
          <p:spPr>
            <a:xfrm>
              <a:off x="7336801" y="1518908"/>
              <a:ext cx="189562" cy="177912"/>
            </a:xfrm>
            <a:prstGeom prst="triangle">
              <a:avLst/>
            </a:prstGeom>
            <a:noFill/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FF"/>
                </a:solidFill>
              </a:endParaRPr>
            </a:p>
          </p:txBody>
        </p:sp>
        <p:cxnSp>
          <p:nvCxnSpPr>
            <p:cNvPr id="51" name="Straight Connector 50"/>
            <p:cNvCxnSpPr>
              <a:stCxn id="49" idx="3"/>
            </p:cNvCxnSpPr>
            <p:nvPr/>
          </p:nvCxnSpPr>
          <p:spPr>
            <a:xfrm>
              <a:off x="7431582" y="1696820"/>
              <a:ext cx="2619" cy="395961"/>
            </a:xfrm>
            <a:prstGeom prst="line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Rectangle 70"/>
          <p:cNvSpPr/>
          <p:nvPr/>
        </p:nvSpPr>
        <p:spPr>
          <a:xfrm>
            <a:off x="5994450" y="3510043"/>
            <a:ext cx="1719335" cy="646648"/>
          </a:xfrm>
          <a:prstGeom prst="rect">
            <a:avLst/>
          </a:prstGeom>
          <a:solidFill>
            <a:srgbClr val="CCFFCC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SocketImpl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5181939" y="4768541"/>
            <a:ext cx="1632008" cy="672888"/>
          </a:xfrm>
          <a:prstGeom prst="rect">
            <a:avLst/>
          </a:prstGeom>
          <a:solidFill>
            <a:srgbClr val="56C35C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Datagram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 err="1">
                <a:solidFill>
                  <a:schemeClr val="tx1"/>
                </a:solidFill>
              </a:rPr>
              <a:t>SocketImpl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5933610" y="4180319"/>
            <a:ext cx="1868641" cy="573873"/>
            <a:chOff x="1201555" y="4800348"/>
            <a:chExt cx="1868641" cy="573873"/>
          </a:xfrm>
        </p:grpSpPr>
        <p:cxnSp>
          <p:nvCxnSpPr>
            <p:cNvPr id="75" name="Straight Connector 74"/>
            <p:cNvCxnSpPr/>
            <p:nvPr/>
          </p:nvCxnSpPr>
          <p:spPr>
            <a:xfrm>
              <a:off x="1201582" y="5156334"/>
              <a:ext cx="18632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Isosceles Triangle 75"/>
            <p:cNvSpPr/>
            <p:nvPr/>
          </p:nvSpPr>
          <p:spPr>
            <a:xfrm>
              <a:off x="2037378" y="4800348"/>
              <a:ext cx="189562" cy="177912"/>
            </a:xfrm>
            <a:prstGeom prst="triangle">
              <a:avLst/>
            </a:prstGeom>
            <a:noFill/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FF"/>
                </a:solidFill>
              </a:endParaRPr>
            </a:p>
          </p:txBody>
        </p:sp>
        <p:cxnSp>
          <p:nvCxnSpPr>
            <p:cNvPr id="77" name="Straight Connector 76"/>
            <p:cNvCxnSpPr>
              <a:stCxn id="76" idx="3"/>
            </p:cNvCxnSpPr>
            <p:nvPr/>
          </p:nvCxnSpPr>
          <p:spPr>
            <a:xfrm>
              <a:off x="2132159" y="4978260"/>
              <a:ext cx="2619" cy="178074"/>
            </a:xfrm>
            <a:prstGeom prst="line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1201555" y="5156334"/>
              <a:ext cx="27" cy="2178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 flipV="1">
              <a:off x="3064794" y="5156334"/>
              <a:ext cx="5402" cy="2155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Rectangle 73"/>
          <p:cNvSpPr/>
          <p:nvPr/>
        </p:nvSpPr>
        <p:spPr>
          <a:xfrm>
            <a:off x="7090160" y="4766145"/>
            <a:ext cx="1523799" cy="672888"/>
          </a:xfrm>
          <a:prstGeom prst="rect">
            <a:avLst/>
          </a:prstGeom>
          <a:solidFill>
            <a:srgbClr val="56C35C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PlainDatagram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 err="1">
                <a:solidFill>
                  <a:schemeClr val="tx1"/>
                </a:solidFill>
              </a:rPr>
              <a:t>SocketImpl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940156" y="2272817"/>
            <a:ext cx="1799726" cy="646648"/>
          </a:xfrm>
          <a:prstGeom prst="rect">
            <a:avLst/>
          </a:prstGeom>
          <a:solidFill>
            <a:srgbClr val="CCFFCC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tx1"/>
                </a:solidFill>
              </a:rPr>
              <a:t>&lt;&lt;</a:t>
            </a:r>
            <a:r>
              <a:rPr lang="en-US" sz="1400" i="1" dirty="0" err="1">
                <a:solidFill>
                  <a:schemeClr val="tx1"/>
                </a:solidFill>
              </a:rPr>
              <a:t>SocketOptions</a:t>
            </a:r>
            <a:r>
              <a:rPr lang="en-US" sz="1400" i="1" dirty="0">
                <a:solidFill>
                  <a:schemeClr val="tx1"/>
                </a:solidFill>
              </a:rPr>
              <a:t>&gt;&gt;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6755555" y="2938749"/>
            <a:ext cx="189562" cy="573873"/>
            <a:chOff x="7336801" y="1518908"/>
            <a:chExt cx="189562" cy="573873"/>
          </a:xfrm>
        </p:grpSpPr>
        <p:sp>
          <p:nvSpPr>
            <p:cNvPr id="53" name="Isosceles Triangle 52"/>
            <p:cNvSpPr/>
            <p:nvPr/>
          </p:nvSpPr>
          <p:spPr>
            <a:xfrm>
              <a:off x="7336801" y="1518908"/>
              <a:ext cx="189562" cy="177912"/>
            </a:xfrm>
            <a:prstGeom prst="triangle">
              <a:avLst/>
            </a:prstGeom>
            <a:noFill/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FF"/>
                </a:solidFill>
              </a:endParaRPr>
            </a:p>
          </p:txBody>
        </p:sp>
        <p:cxnSp>
          <p:nvCxnSpPr>
            <p:cNvPr id="54" name="Straight Connector 53"/>
            <p:cNvCxnSpPr>
              <a:stCxn id="53" idx="3"/>
            </p:cNvCxnSpPr>
            <p:nvPr/>
          </p:nvCxnSpPr>
          <p:spPr>
            <a:xfrm>
              <a:off x="7431582" y="1696820"/>
              <a:ext cx="2619" cy="395961"/>
            </a:xfrm>
            <a:prstGeom prst="line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Arrow Connector 10"/>
          <p:cNvCxnSpPr/>
          <p:nvPr/>
        </p:nvCxnSpPr>
        <p:spPr>
          <a:xfrm>
            <a:off x="4607817" y="2945705"/>
            <a:ext cx="1386633" cy="655108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2794314" y="5096100"/>
            <a:ext cx="1632008" cy="474872"/>
          </a:xfrm>
          <a:prstGeom prst="rect">
            <a:avLst/>
          </a:prstGeom>
          <a:solidFill>
            <a:srgbClr val="A1A17A"/>
          </a:solidFill>
          <a:ln w="38100" cmpd="sng">
            <a:solidFill>
              <a:srgbClr val="D1282E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>
                <a:solidFill>
                  <a:schemeClr val="tx1"/>
                </a:solidFill>
              </a:rPr>
              <a:t>OutputStream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1310556" y="4156691"/>
            <a:ext cx="189562" cy="573873"/>
            <a:chOff x="7336801" y="1518908"/>
            <a:chExt cx="189562" cy="573873"/>
          </a:xfrm>
        </p:grpSpPr>
        <p:sp>
          <p:nvSpPr>
            <p:cNvPr id="83" name="Isosceles Triangle 82"/>
            <p:cNvSpPr/>
            <p:nvPr/>
          </p:nvSpPr>
          <p:spPr>
            <a:xfrm>
              <a:off x="7336801" y="1518908"/>
              <a:ext cx="189562" cy="177912"/>
            </a:xfrm>
            <a:prstGeom prst="triangle">
              <a:avLst/>
            </a:prstGeom>
            <a:noFill/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FF"/>
                </a:solidFill>
              </a:endParaRPr>
            </a:p>
          </p:txBody>
        </p:sp>
        <p:cxnSp>
          <p:nvCxnSpPr>
            <p:cNvPr id="84" name="Straight Connector 83"/>
            <p:cNvCxnSpPr>
              <a:stCxn id="83" idx="3"/>
            </p:cNvCxnSpPr>
            <p:nvPr/>
          </p:nvCxnSpPr>
          <p:spPr>
            <a:xfrm>
              <a:off x="7431582" y="1696820"/>
              <a:ext cx="2619" cy="395961"/>
            </a:xfrm>
            <a:prstGeom prst="line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Rectangle 85"/>
          <p:cNvSpPr/>
          <p:nvPr/>
        </p:nvSpPr>
        <p:spPr>
          <a:xfrm>
            <a:off x="929797" y="4730564"/>
            <a:ext cx="1289202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SSLSocket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8" name="Straight Arrow Connector 37"/>
          <p:cNvCxnSpPr>
            <a:endCxn id="8" idx="1"/>
          </p:cNvCxnSpPr>
          <p:nvPr/>
        </p:nvCxnSpPr>
        <p:spPr>
          <a:xfrm>
            <a:off x="2160640" y="4129216"/>
            <a:ext cx="633674" cy="19862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endCxn id="80" idx="1"/>
          </p:cNvCxnSpPr>
          <p:nvPr/>
        </p:nvCxnSpPr>
        <p:spPr>
          <a:xfrm>
            <a:off x="2220819" y="4129216"/>
            <a:ext cx="573495" cy="120432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68" idx="1"/>
          </p:cNvCxnSpPr>
          <p:nvPr/>
        </p:nvCxnSpPr>
        <p:spPr>
          <a:xfrm>
            <a:off x="2223960" y="4129216"/>
            <a:ext cx="570354" cy="54793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2462665" y="5877403"/>
            <a:ext cx="2073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</a:t>
            </a:r>
          </a:p>
        </p:txBody>
      </p:sp>
      <p:sp>
        <p:nvSpPr>
          <p:cNvPr id="90" name="Rectangle 89"/>
          <p:cNvSpPr/>
          <p:nvPr/>
        </p:nvSpPr>
        <p:spPr>
          <a:xfrm>
            <a:off x="588811" y="982140"/>
            <a:ext cx="1632008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ServerSocket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93" name="Straight Arrow Connector 92"/>
          <p:cNvCxnSpPr>
            <a:endCxn id="21" idx="1"/>
          </p:cNvCxnSpPr>
          <p:nvPr/>
        </p:nvCxnSpPr>
        <p:spPr>
          <a:xfrm>
            <a:off x="2223960" y="1330107"/>
            <a:ext cx="883863" cy="0"/>
          </a:xfrm>
          <a:prstGeom prst="straightConnector1">
            <a:avLst/>
          </a:prstGeom>
          <a:ln>
            <a:solidFill>
              <a:srgbClr val="3366F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endCxn id="47" idx="0"/>
          </p:cNvCxnSpPr>
          <p:nvPr/>
        </p:nvCxnSpPr>
        <p:spPr>
          <a:xfrm flipH="1">
            <a:off x="1404815" y="1678260"/>
            <a:ext cx="3141" cy="1778068"/>
          </a:xfrm>
          <a:prstGeom prst="straightConnector1">
            <a:avLst/>
          </a:prstGeom>
          <a:ln>
            <a:solidFill>
              <a:srgbClr val="3366F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2279181" y="1312443"/>
            <a:ext cx="781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accept()</a:t>
            </a:r>
          </a:p>
          <a:p>
            <a:pPr algn="r"/>
            <a:r>
              <a:rPr lang="en-US" sz="1200" dirty="0"/>
              <a:t>uses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2202541" y="2443846"/>
            <a:ext cx="688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uses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5198765" y="3031711"/>
            <a:ext cx="688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creates</a:t>
            </a:r>
          </a:p>
        </p:txBody>
      </p:sp>
      <p:cxnSp>
        <p:nvCxnSpPr>
          <p:cNvPr id="99" name="Straight Arrow Connector 98"/>
          <p:cNvCxnSpPr/>
          <p:nvPr/>
        </p:nvCxnSpPr>
        <p:spPr>
          <a:xfrm flipH="1">
            <a:off x="2279181" y="2938749"/>
            <a:ext cx="1484232" cy="78675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3005565" y="3263127"/>
            <a:ext cx="688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creates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181520" y="5570972"/>
            <a:ext cx="1226436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Datagram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Socket</a:t>
            </a:r>
          </a:p>
        </p:txBody>
      </p:sp>
      <p:cxnSp>
        <p:nvCxnSpPr>
          <p:cNvPr id="105" name="Straight Connector 104"/>
          <p:cNvCxnSpPr>
            <a:endCxn id="102" idx="0"/>
          </p:cNvCxnSpPr>
          <p:nvPr/>
        </p:nvCxnSpPr>
        <p:spPr>
          <a:xfrm>
            <a:off x="793378" y="4616410"/>
            <a:ext cx="1360" cy="954562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793378" y="4616410"/>
            <a:ext cx="61457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/>
          <p:cNvSpPr/>
          <p:nvPr/>
        </p:nvSpPr>
        <p:spPr>
          <a:xfrm>
            <a:off x="5123547" y="1856172"/>
            <a:ext cx="3579128" cy="4259294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94450" y="1508021"/>
            <a:ext cx="1877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Delegate</a:t>
            </a:r>
          </a:p>
        </p:txBody>
      </p:sp>
    </p:spTree>
    <p:extLst>
      <p:ext uri="{BB962C8B-B14F-4D97-AF65-F5344CB8AC3E}">
        <p14:creationId xmlns:p14="http://schemas.microsoft.com/office/powerpoint/2010/main" val="1918201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366582" cy="4740275"/>
          </a:xfrm>
        </p:spPr>
        <p:txBody>
          <a:bodyPr>
            <a:normAutofit fontScale="85000"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Mar 29</a:t>
            </a:r>
            <a:r>
              <a:rPr lang="en-US" baseline="30000" dirty="0"/>
              <a:t>th</a:t>
            </a:r>
            <a:r>
              <a:rPr lang="en-US" dirty="0"/>
              <a:t> – Session 10: Communication/Networking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 Pattern: Abstract Factory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Model-View-Controller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 Networking</a:t>
            </a:r>
            <a:endParaRPr lang="en-US" dirty="0">
              <a:solidFill>
                <a:srgbClr val="3366FF"/>
              </a:solidFill>
            </a:endParaRPr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Lambdas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rgbClr val="3366FF"/>
                </a:solidFill>
              </a:rPr>
              <a:t>Assignment 5b diagram review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Apr 5</a:t>
            </a:r>
            <a:r>
              <a:rPr lang="en-US" baseline="30000" dirty="0"/>
              <a:t>th</a:t>
            </a:r>
            <a:r>
              <a:rPr lang="en-US" dirty="0"/>
              <a:t> – Session 11: Complex Development/Deployment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@Annotations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Libraries and Packages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GUI / GIS Development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rgbClr val="3366FF"/>
                </a:solidFill>
              </a:rPr>
              <a:t>Quiz 3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Apr 12</a:t>
            </a:r>
            <a:r>
              <a:rPr lang="en-US" baseline="30000" dirty="0"/>
              <a:t>th</a:t>
            </a:r>
            <a:r>
              <a:rPr lang="en-US" dirty="0"/>
              <a:t> – Session 12: Extra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>
                <a:solidFill>
                  <a:srgbClr val="3366FF"/>
                </a:solidFill>
              </a:rPr>
              <a:t>Assignment $5abc due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Apr 19</a:t>
            </a:r>
            <a:r>
              <a:rPr lang="en-US" baseline="30000" dirty="0"/>
              <a:t>th</a:t>
            </a:r>
            <a:r>
              <a:rPr lang="en-US" dirty="0"/>
              <a:t> – Session 13: Full Review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Apr 26</a:t>
            </a:r>
            <a:r>
              <a:rPr lang="en-US" baseline="30000" dirty="0"/>
              <a:t>th</a:t>
            </a:r>
            <a:r>
              <a:rPr lang="en-US" dirty="0"/>
              <a:t> – Final Exam (Online proctored)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800100" lvl="1" indent="-34290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263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Network Demo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HTTPUrlConnection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1744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BG Review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377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378683" y="1465722"/>
            <a:ext cx="8464182" cy="1534195"/>
            <a:chOff x="378683" y="1494750"/>
            <a:chExt cx="8464182" cy="1534195"/>
          </a:xfrm>
        </p:grpSpPr>
        <p:grpSp>
          <p:nvGrpSpPr>
            <p:cNvPr id="45" name="Group 44"/>
            <p:cNvGrpSpPr/>
            <p:nvPr/>
          </p:nvGrpSpPr>
          <p:grpSpPr>
            <a:xfrm>
              <a:off x="7459458" y="1494750"/>
              <a:ext cx="1383407" cy="1534195"/>
              <a:chOff x="7459458" y="1494750"/>
              <a:chExt cx="1383407" cy="1534195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7459458" y="1494750"/>
                <a:ext cx="1383407" cy="646648"/>
              </a:xfrm>
              <a:prstGeom prst="rect">
                <a:avLst/>
              </a:prstGeom>
              <a:solidFill>
                <a:srgbClr val="CCFFCC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 err="1">
                    <a:solidFill>
                      <a:schemeClr val="tx1"/>
                    </a:solidFill>
                  </a:rPr>
                  <a:t>java.util</a:t>
                </a:r>
                <a:endParaRPr lang="en-US" sz="9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&lt;&lt;</a:t>
                </a:r>
                <a:r>
                  <a:rPr lang="en-US" sz="1600" dirty="0">
                    <a:solidFill>
                      <a:schemeClr val="tx1"/>
                    </a:solidFill>
                  </a:rPr>
                  <a:t>Observer</a:t>
                </a:r>
                <a:r>
                  <a:rPr lang="en-US" sz="1050" dirty="0">
                    <a:solidFill>
                      <a:schemeClr val="tx1"/>
                    </a:solidFill>
                  </a:rPr>
                  <a:t>&gt;&gt;</a:t>
                </a:r>
              </a:p>
            </p:txBody>
          </p:sp>
          <p:cxnSp>
            <p:nvCxnSpPr>
              <p:cNvPr id="55" name="Elbow Connector 54"/>
              <p:cNvCxnSpPr>
                <a:stCxn id="56" idx="3"/>
              </p:cNvCxnSpPr>
              <p:nvPr/>
            </p:nvCxnSpPr>
            <p:spPr>
              <a:xfrm rot="5400000">
                <a:off x="7443553" y="2350316"/>
                <a:ext cx="694534" cy="662723"/>
              </a:xfrm>
              <a:prstGeom prst="bentConnector3">
                <a:avLst>
                  <a:gd name="adj1" fmla="val 26594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Isosceles Triangle 16"/>
              <p:cNvSpPr/>
              <p:nvPr/>
            </p:nvSpPr>
            <p:spPr>
              <a:xfrm>
                <a:off x="8027400" y="2156498"/>
                <a:ext cx="189562" cy="177912"/>
              </a:xfrm>
              <a:prstGeom prst="triangle">
                <a:avLst/>
              </a:prstGeom>
              <a:noFill/>
              <a:ln w="28575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FF"/>
                  </a:solidFill>
                </a:endParaRPr>
              </a:p>
            </p:txBody>
          </p:sp>
        </p:grpSp>
        <p:sp>
          <p:nvSpPr>
            <p:cNvPr id="46" name="Rectangle 45"/>
            <p:cNvSpPr/>
            <p:nvPr/>
          </p:nvSpPr>
          <p:spPr>
            <a:xfrm>
              <a:off x="378683" y="1494751"/>
              <a:ext cx="1388919" cy="59391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err="1">
                  <a:solidFill>
                    <a:schemeClr val="tx1"/>
                  </a:solidFill>
                </a:rPr>
                <a:t>java.util</a:t>
              </a:r>
              <a:r>
                <a:rPr lang="en-US" sz="900" dirty="0">
                  <a:solidFill>
                    <a:schemeClr val="tx1"/>
                  </a:solidFill>
                </a:rPr>
                <a:t/>
              </a:r>
              <a:br>
                <a:rPr lang="en-US" sz="900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Observable</a:t>
              </a:r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1011809" y="2122437"/>
              <a:ext cx="189562" cy="706055"/>
              <a:chOff x="7336801" y="1518908"/>
              <a:chExt cx="189562" cy="573873"/>
            </a:xfrm>
          </p:grpSpPr>
          <p:sp>
            <p:nvSpPr>
              <p:cNvPr id="50" name="Isosceles Triangle 16"/>
              <p:cNvSpPr/>
              <p:nvPr/>
            </p:nvSpPr>
            <p:spPr>
              <a:xfrm>
                <a:off x="7336801" y="1518908"/>
                <a:ext cx="189562" cy="177912"/>
              </a:xfrm>
              <a:prstGeom prst="triangle">
                <a:avLst/>
              </a:prstGeom>
              <a:noFill/>
              <a:ln w="28575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FF"/>
                  </a:solidFill>
                </a:endParaRPr>
              </a:p>
            </p:txBody>
          </p:sp>
          <p:cxnSp>
            <p:nvCxnSpPr>
              <p:cNvPr id="53" name="Straight Connector 52"/>
              <p:cNvCxnSpPr/>
              <p:nvPr/>
            </p:nvCxnSpPr>
            <p:spPr>
              <a:xfrm>
                <a:off x="7431582" y="1696820"/>
                <a:ext cx="2619" cy="39596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979230" cy="1080996"/>
          </a:xfrm>
        </p:spPr>
        <p:txBody>
          <a:bodyPr>
            <a:normAutofit fontScale="90000"/>
          </a:bodyPr>
          <a:lstStyle/>
          <a:p>
            <a:r>
              <a:rPr lang="en-US" dirty="0"/>
              <a:t>BG Simulation  Static Class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9927" y="4878830"/>
            <a:ext cx="5982938" cy="1366106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A </a:t>
            </a:r>
            <a:r>
              <a:rPr lang="en-US" dirty="0" err="1"/>
              <a:t>BGGeneration</a:t>
            </a:r>
            <a:r>
              <a:rPr lang="en-US" dirty="0"/>
              <a:t> should hold a full tree/leaf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 </a:t>
            </a:r>
            <a:r>
              <a:rPr lang="en-US" dirty="0" err="1"/>
              <a:t>BGRule</a:t>
            </a:r>
            <a:r>
              <a:rPr lang="en-US" dirty="0"/>
              <a:t> should process input generations and produce an output generation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22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629864" y="1067834"/>
            <a:ext cx="1632008" cy="1946596"/>
            <a:chOff x="6880342" y="596626"/>
            <a:chExt cx="1632008" cy="1946596"/>
          </a:xfrm>
        </p:grpSpPr>
        <p:sp>
          <p:nvSpPr>
            <p:cNvPr id="8" name="Rectangle 7"/>
            <p:cNvSpPr/>
            <p:nvPr/>
          </p:nvSpPr>
          <p:spPr>
            <a:xfrm>
              <a:off x="6880342" y="596626"/>
              <a:ext cx="1632008" cy="646648"/>
            </a:xfrm>
            <a:prstGeom prst="rect">
              <a:avLst/>
            </a:prstGeom>
            <a:solidFill>
              <a:srgbClr val="CCFFCC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edu.neu.csye6200.ui</a:t>
              </a:r>
            </a:p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{</a:t>
              </a:r>
              <a:r>
                <a:rPr lang="en-US" sz="1600" dirty="0" err="1">
                  <a:solidFill>
                    <a:schemeClr val="tx1"/>
                  </a:solidFill>
                </a:rPr>
                <a:t>BGApp</a:t>
              </a:r>
              <a:r>
                <a:rPr lang="en-US" sz="1600" dirty="0">
                  <a:solidFill>
                    <a:schemeClr val="tx1"/>
                  </a:solidFill>
                </a:rPr>
                <a:t>}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6880342" y="1870334"/>
              <a:ext cx="1632008" cy="672888"/>
            </a:xfrm>
            <a:prstGeom prst="rect">
              <a:avLst/>
            </a:prstGeom>
            <a:solidFill>
              <a:srgbClr val="56C35C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>
                  <a:solidFill>
                    <a:schemeClr val="tx1"/>
                  </a:solidFill>
                </a:rPr>
                <a:t>Name</a:t>
              </a:r>
              <a:r>
                <a:rPr lang="en-US" dirty="0" err="1">
                  <a:solidFill>
                    <a:schemeClr val="tx1"/>
                  </a:solidFill>
                </a:rPr>
                <a:t>App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7600630" y="1275667"/>
              <a:ext cx="189562" cy="573873"/>
              <a:chOff x="7336801" y="1518908"/>
              <a:chExt cx="189562" cy="573873"/>
            </a:xfrm>
          </p:grpSpPr>
          <p:sp>
            <p:nvSpPr>
              <p:cNvPr id="11" name="Isosceles Triangle 10"/>
              <p:cNvSpPr/>
              <p:nvPr/>
            </p:nvSpPr>
            <p:spPr>
              <a:xfrm>
                <a:off x="7336801" y="1518908"/>
                <a:ext cx="189562" cy="177912"/>
              </a:xfrm>
              <a:prstGeom prst="triangle">
                <a:avLst/>
              </a:prstGeom>
              <a:noFill/>
              <a:ln w="28575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FF"/>
                  </a:solidFill>
                </a:endParaRPr>
              </a:p>
            </p:txBody>
          </p:sp>
          <p:cxnSp>
            <p:nvCxnSpPr>
              <p:cNvPr id="12" name="Straight Connector 11"/>
              <p:cNvCxnSpPr>
                <a:stCxn id="11" idx="3"/>
              </p:cNvCxnSpPr>
              <p:nvPr/>
            </p:nvCxnSpPr>
            <p:spPr>
              <a:xfrm>
                <a:off x="7431582" y="1696820"/>
                <a:ext cx="2619" cy="39596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Rectangle 13"/>
          <p:cNvSpPr/>
          <p:nvPr/>
        </p:nvSpPr>
        <p:spPr>
          <a:xfrm>
            <a:off x="6016172" y="1472979"/>
            <a:ext cx="1377037" cy="646648"/>
          </a:xfrm>
          <a:prstGeom prst="rect">
            <a:avLst/>
          </a:prstGeom>
          <a:solidFill>
            <a:srgbClr val="CCFFCC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err="1">
                <a:solidFill>
                  <a:schemeClr val="tx1"/>
                </a:solidFill>
              </a:rPr>
              <a:t>java.awt</a:t>
            </a:r>
            <a:endParaRPr lang="en-US" sz="900" dirty="0">
              <a:solidFill>
                <a:schemeClr val="tx1"/>
              </a:solidFill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</a:rPr>
              <a:t>JPanel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82420" y="2746811"/>
            <a:ext cx="1537584" cy="672888"/>
          </a:xfrm>
          <a:prstGeom prst="rect">
            <a:avLst/>
          </a:prstGeom>
          <a:solidFill>
            <a:srgbClr val="56C35C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BGPanel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704934" y="2152144"/>
            <a:ext cx="159947" cy="573873"/>
            <a:chOff x="7336801" y="1518908"/>
            <a:chExt cx="189562" cy="573873"/>
          </a:xfrm>
        </p:grpSpPr>
        <p:sp>
          <p:nvSpPr>
            <p:cNvPr id="17" name="Isosceles Triangle 16"/>
            <p:cNvSpPr/>
            <p:nvPr/>
          </p:nvSpPr>
          <p:spPr>
            <a:xfrm>
              <a:off x="7336801" y="1518908"/>
              <a:ext cx="189562" cy="177912"/>
            </a:xfrm>
            <a:prstGeom prst="triangle">
              <a:avLst/>
            </a:prstGeom>
            <a:noFill/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FF"/>
                </a:solidFill>
              </a:endParaRPr>
            </a:p>
          </p:txBody>
        </p:sp>
        <p:cxnSp>
          <p:nvCxnSpPr>
            <p:cNvPr id="18" name="Straight Connector 17"/>
            <p:cNvCxnSpPr>
              <a:stCxn id="17" idx="3"/>
            </p:cNvCxnSpPr>
            <p:nvPr/>
          </p:nvCxnSpPr>
          <p:spPr>
            <a:xfrm>
              <a:off x="7431582" y="1696820"/>
              <a:ext cx="2619" cy="395961"/>
            </a:xfrm>
            <a:prstGeom prst="line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Arrow Connector 19"/>
          <p:cNvCxnSpPr/>
          <p:nvPr/>
        </p:nvCxnSpPr>
        <p:spPr>
          <a:xfrm>
            <a:off x="5138851" y="3014430"/>
            <a:ext cx="943569" cy="22225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927100" y="4093132"/>
            <a:ext cx="1736880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BGGeneration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27100" y="5359707"/>
            <a:ext cx="1736880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BGStem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656340" y="4093132"/>
            <a:ext cx="1632008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&lt;&lt;</a:t>
            </a:r>
            <a:r>
              <a:rPr lang="en-US" dirty="0" err="1">
                <a:solidFill>
                  <a:schemeClr val="tx1"/>
                </a:solidFill>
              </a:rPr>
              <a:t>BGRule</a:t>
            </a:r>
            <a:r>
              <a:rPr lang="en-US" dirty="0">
                <a:solidFill>
                  <a:schemeClr val="tx1"/>
                </a:solidFill>
              </a:rPr>
              <a:t>&gt;&gt;</a:t>
            </a:r>
          </a:p>
        </p:txBody>
      </p:sp>
      <p:cxnSp>
        <p:nvCxnSpPr>
          <p:cNvPr id="26" name="Straight Arrow Connector 25"/>
          <p:cNvCxnSpPr>
            <a:stCxn id="24" idx="1"/>
          </p:cNvCxnSpPr>
          <p:nvPr/>
        </p:nvCxnSpPr>
        <p:spPr>
          <a:xfrm flipH="1">
            <a:off x="2663981" y="4429576"/>
            <a:ext cx="992359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2663980" y="3014430"/>
            <a:ext cx="1036579" cy="22225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Diamond 32"/>
          <p:cNvSpPr/>
          <p:nvPr/>
        </p:nvSpPr>
        <p:spPr>
          <a:xfrm>
            <a:off x="4405620" y="3023871"/>
            <a:ext cx="134094" cy="282724"/>
          </a:xfrm>
          <a:prstGeom prst="diamon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cxnSp>
        <p:nvCxnSpPr>
          <p:cNvPr id="34" name="Straight Connector 33"/>
          <p:cNvCxnSpPr>
            <a:stCxn id="33" idx="2"/>
            <a:endCxn id="24" idx="0"/>
          </p:cNvCxnSpPr>
          <p:nvPr/>
        </p:nvCxnSpPr>
        <p:spPr>
          <a:xfrm flipH="1">
            <a:off x="4472344" y="3306595"/>
            <a:ext cx="323" cy="786537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Diamond 35"/>
          <p:cNvSpPr/>
          <p:nvPr/>
        </p:nvSpPr>
        <p:spPr>
          <a:xfrm>
            <a:off x="1771203" y="3509278"/>
            <a:ext cx="134094" cy="282724"/>
          </a:xfrm>
          <a:prstGeom prst="diamon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cxnSp>
        <p:nvCxnSpPr>
          <p:cNvPr id="37" name="Straight Connector 36"/>
          <p:cNvCxnSpPr>
            <a:stCxn id="36" idx="2"/>
          </p:cNvCxnSpPr>
          <p:nvPr/>
        </p:nvCxnSpPr>
        <p:spPr>
          <a:xfrm>
            <a:off x="1838250" y="3792002"/>
            <a:ext cx="0" cy="30113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Diamond 38"/>
          <p:cNvSpPr/>
          <p:nvPr/>
        </p:nvSpPr>
        <p:spPr>
          <a:xfrm>
            <a:off x="1771203" y="4799208"/>
            <a:ext cx="134094" cy="282724"/>
          </a:xfrm>
          <a:prstGeom prst="diamon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cxnSp>
        <p:nvCxnSpPr>
          <p:cNvPr id="40" name="Straight Connector 39"/>
          <p:cNvCxnSpPr>
            <a:stCxn id="39" idx="2"/>
          </p:cNvCxnSpPr>
          <p:nvPr/>
        </p:nvCxnSpPr>
        <p:spPr>
          <a:xfrm>
            <a:off x="1838250" y="5081932"/>
            <a:ext cx="0" cy="30113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2663981" y="3393358"/>
            <a:ext cx="3418439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5987996" y="3792002"/>
            <a:ext cx="1632008" cy="353409"/>
          </a:xfrm>
          <a:prstGeom prst="rect">
            <a:avLst/>
          </a:prstGeom>
          <a:solidFill>
            <a:srgbClr val="56C35C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JButton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987996" y="4291535"/>
            <a:ext cx="1632008" cy="353409"/>
          </a:xfrm>
          <a:prstGeom prst="rect">
            <a:avLst/>
          </a:prstGeom>
          <a:solidFill>
            <a:srgbClr val="56C35C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JTextField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9" name="Straight Arrow Connector 48"/>
          <p:cNvCxnSpPr>
            <a:endCxn id="44" idx="1"/>
          </p:cNvCxnSpPr>
          <p:nvPr/>
        </p:nvCxnSpPr>
        <p:spPr>
          <a:xfrm>
            <a:off x="5153365" y="3014430"/>
            <a:ext cx="834631" cy="9542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7" idx="1"/>
          </p:cNvCxnSpPr>
          <p:nvPr/>
        </p:nvCxnSpPr>
        <p:spPr>
          <a:xfrm>
            <a:off x="5153365" y="3014430"/>
            <a:ext cx="834631" cy="14538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84" y="4054277"/>
            <a:ext cx="613232" cy="85695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5245100"/>
            <a:ext cx="787400" cy="9017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6340" y="3648665"/>
            <a:ext cx="635000" cy="393700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927100" y="2799464"/>
            <a:ext cx="1736880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BGSimulation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905297" y="1465722"/>
            <a:ext cx="1512817" cy="1342108"/>
            <a:chOff x="1905297" y="1494750"/>
            <a:chExt cx="1512817" cy="1342108"/>
          </a:xfrm>
        </p:grpSpPr>
        <p:grpSp>
          <p:nvGrpSpPr>
            <p:cNvPr id="58" name="Group 57"/>
            <p:cNvGrpSpPr/>
            <p:nvPr/>
          </p:nvGrpSpPr>
          <p:grpSpPr>
            <a:xfrm>
              <a:off x="2290207" y="2130803"/>
              <a:ext cx="189562" cy="706055"/>
              <a:chOff x="7336801" y="1518908"/>
              <a:chExt cx="189562" cy="573873"/>
            </a:xfrm>
          </p:grpSpPr>
          <p:sp>
            <p:nvSpPr>
              <p:cNvPr id="60" name="Isosceles Triangle 16"/>
              <p:cNvSpPr/>
              <p:nvPr/>
            </p:nvSpPr>
            <p:spPr>
              <a:xfrm>
                <a:off x="7336801" y="1518908"/>
                <a:ext cx="189562" cy="177912"/>
              </a:xfrm>
              <a:prstGeom prst="triangle">
                <a:avLst/>
              </a:prstGeom>
              <a:noFill/>
              <a:ln w="28575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FF"/>
                  </a:solidFill>
                </a:endParaRPr>
              </a:p>
            </p:txBody>
          </p:sp>
          <p:cxnSp>
            <p:nvCxnSpPr>
              <p:cNvPr id="61" name="Straight Connector 60"/>
              <p:cNvCxnSpPr/>
              <p:nvPr/>
            </p:nvCxnSpPr>
            <p:spPr>
              <a:xfrm>
                <a:off x="7431582" y="1696820"/>
                <a:ext cx="2619" cy="39596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Rectangle 58"/>
            <p:cNvSpPr/>
            <p:nvPr/>
          </p:nvSpPr>
          <p:spPr>
            <a:xfrm>
              <a:off x="1905297" y="1494750"/>
              <a:ext cx="1512817" cy="59391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&lt;&lt;</a:t>
              </a:r>
              <a:r>
                <a:rPr lang="en-US" dirty="0">
                  <a:solidFill>
                    <a:schemeClr val="tx1"/>
                  </a:solidFill>
                </a:rPr>
                <a:t>Runnable</a:t>
              </a:r>
              <a:r>
                <a:rPr lang="en-US" sz="1200" dirty="0">
                  <a:solidFill>
                    <a:schemeClr val="tx1"/>
                  </a:solidFill>
                </a:rPr>
                <a:t>&gt;&gt;</a:t>
              </a:r>
            </a:p>
          </p:txBody>
        </p:sp>
      </p:grpSp>
      <p:cxnSp>
        <p:nvCxnSpPr>
          <p:cNvPr id="68" name="Straight Arrow Connector 67"/>
          <p:cNvCxnSpPr/>
          <p:nvPr/>
        </p:nvCxnSpPr>
        <p:spPr>
          <a:xfrm>
            <a:off x="2479769" y="3472352"/>
            <a:ext cx="1176571" cy="72953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154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 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4570401" y="290881"/>
            <a:ext cx="4452339" cy="1633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52600"/>
            <a:ext cx="8101527" cy="4670280"/>
          </a:xfrm>
        </p:spPr>
        <p:txBody>
          <a:bodyPr>
            <a:normAutofit/>
          </a:bodyPr>
          <a:lstStyle/>
          <a:p>
            <a:pPr lvl="2" indent="0">
              <a:buNone/>
            </a:pPr>
            <a:endParaRPr lang="en-US" dirty="0"/>
          </a:p>
          <a:p>
            <a:pPr marL="342900" lvl="1" indent="-342900">
              <a:spcAft>
                <a:spcPts val="600"/>
              </a:spcAft>
              <a:buClrTx/>
              <a:buFont typeface="Arial"/>
              <a:buChar char="•"/>
            </a:pPr>
            <a:r>
              <a:rPr lang="en-US" dirty="0"/>
              <a:t>Quiz 3 next week</a:t>
            </a:r>
          </a:p>
          <a:p>
            <a:pPr marL="342900" lvl="1" indent="-342900">
              <a:spcAft>
                <a:spcPts val="600"/>
              </a:spcAft>
              <a:buClrTx/>
              <a:buFont typeface="Arial"/>
              <a:buChar char="•"/>
            </a:pPr>
            <a:r>
              <a:rPr lang="en-US" dirty="0"/>
              <a:t>GUI / GIS Development </a:t>
            </a:r>
          </a:p>
          <a:p>
            <a:pPr marL="0" lvl="1" indent="0">
              <a:spcAft>
                <a:spcPts val="600"/>
              </a:spcAft>
              <a:buClrTx/>
              <a:buNone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Apr. 12</a:t>
            </a:r>
            <a:r>
              <a:rPr lang="en-US" baseline="30000" dirty="0"/>
              <a:t>th</a:t>
            </a:r>
            <a:r>
              <a:rPr lang="en-US" dirty="0"/>
              <a:t> – Assign 5abc due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Abstract class provided in a </a:t>
            </a:r>
            <a:r>
              <a:rPr lang="en-US" dirty="0" err="1"/>
              <a:t>BGApp.zip</a:t>
            </a:r>
            <a:r>
              <a:rPr lang="en-US" dirty="0"/>
              <a:t> file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Submission/Task checklist 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800100" lvl="1" indent="-342900">
              <a:buFont typeface="Arial"/>
              <a:buChar char="•"/>
            </a:pPr>
            <a:endParaRPr lang="en-US" dirty="0"/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4722802" y="443281"/>
            <a:ext cx="3979874" cy="1309319"/>
          </a:xfrm>
          <a:prstGeom prst="rect">
            <a:avLst/>
          </a:prstGeom>
          <a:solidFill>
            <a:schemeClr val="accent6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JABG: </a:t>
            </a:r>
          </a:p>
          <a:p>
            <a:r>
              <a:rPr lang="en-US" sz="1800" dirty="0"/>
              <a:t>Annotations: pp. 446-448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80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Midterm status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Recap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Lambda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Abstract Factory</a:t>
            </a:r>
          </a:p>
          <a:p>
            <a:pPr marL="342900" lvl="1" indent="-342900">
              <a:spcAft>
                <a:spcPts val="600"/>
              </a:spcAft>
              <a:buClrTx/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</a:rPr>
              <a:t>Model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-View-Controller</a:t>
            </a:r>
            <a:r>
              <a:rPr lang="en-US" b="1" dirty="0"/>
              <a:t> / Delegates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Networking/HTTP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Assignment 5 Communications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351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Lambda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690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Expressions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1720840"/>
            <a:ext cx="811678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public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interface </a:t>
            </a:r>
            <a:r>
              <a:rPr lang="en-US" dirty="0" err="1">
                <a:solidFill>
                  <a:srgbClr val="00B050"/>
                </a:solidFill>
                <a:latin typeface="Courier" pitchFamily="49" charset="0"/>
              </a:rPr>
              <a:t>MyParamValue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{</a:t>
            </a:r>
          </a:p>
          <a:p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  double </a:t>
            </a:r>
            <a:r>
              <a:rPr lang="en-US" dirty="0" err="1">
                <a:solidFill>
                  <a:srgbClr val="00B050"/>
                </a:solidFill>
                <a:latin typeface="Courier" pitchFamily="49" charset="0"/>
              </a:rPr>
              <a:t>getVal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(double </a:t>
            </a:r>
            <a:r>
              <a:rPr lang="en-US" dirty="0">
                <a:solidFill>
                  <a:schemeClr val="accent5"/>
                </a:solidFill>
                <a:latin typeface="Courier" pitchFamily="49" charset="0"/>
              </a:rPr>
              <a:t>v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);</a:t>
            </a:r>
          </a:p>
          <a:p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  }</a:t>
            </a:r>
          </a:p>
          <a:p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	</a:t>
            </a:r>
          </a:p>
          <a:p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public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</a:t>
            </a:r>
            <a:r>
              <a:rPr lang="en-US" dirty="0" err="1">
                <a:solidFill>
                  <a:srgbClr val="0000C0"/>
                </a:solidFill>
                <a:latin typeface="Courier" pitchFamily="49" charset="0"/>
              </a:rPr>
              <a:t>LambdaTest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() {</a:t>
            </a:r>
          </a:p>
          <a:p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  </a:t>
            </a:r>
            <a:r>
              <a:rPr lang="en-US" dirty="0" err="1">
                <a:solidFill>
                  <a:srgbClr val="0000C0"/>
                </a:solidFill>
                <a:latin typeface="Courier" pitchFamily="49" charset="0"/>
              </a:rPr>
              <a:t>MyParamValue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</a:t>
            </a:r>
            <a:r>
              <a:rPr lang="en-US" dirty="0" err="1">
                <a:latin typeface="Courier" pitchFamily="49" charset="0"/>
              </a:rPr>
              <a:t>mpv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;</a:t>
            </a:r>
          </a:p>
          <a:p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  </a:t>
            </a:r>
            <a:r>
              <a:rPr lang="en-US" dirty="0" err="1">
                <a:latin typeface="Courier" pitchFamily="49" charset="0"/>
              </a:rPr>
              <a:t>mpv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=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(</a:t>
            </a:r>
            <a:r>
              <a:rPr lang="en-US" dirty="0">
                <a:solidFill>
                  <a:schemeClr val="accent5"/>
                </a:solidFill>
                <a:latin typeface="Courier" pitchFamily="49" charset="0"/>
              </a:rPr>
              <a:t>n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) -&gt; </a:t>
            </a:r>
            <a:r>
              <a:rPr lang="en-US" dirty="0">
                <a:solidFill>
                  <a:srgbClr val="7030A0"/>
                </a:solidFill>
                <a:latin typeface="Courier" pitchFamily="49" charset="0"/>
              </a:rPr>
              <a:t>98.6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</a:t>
            </a:r>
            <a:r>
              <a:rPr lang="en-US" dirty="0">
                <a:latin typeface="Courier" pitchFamily="49" charset="0"/>
              </a:rPr>
              <a:t>n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;</a:t>
            </a:r>
          </a:p>
          <a:p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		</a:t>
            </a:r>
          </a:p>
          <a:p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  </a:t>
            </a:r>
            <a:r>
              <a:rPr lang="en-US" dirty="0" err="1">
                <a:solidFill>
                  <a:srgbClr val="0000C0"/>
                </a:solidFill>
                <a:latin typeface="Courier" pitchFamily="49" charset="0"/>
              </a:rPr>
              <a:t>System.</a:t>
            </a:r>
            <a:r>
              <a:rPr lang="en-US" dirty="0" err="1">
                <a:latin typeface="Courier" pitchFamily="49" charset="0"/>
              </a:rPr>
              <a:t>out</a:t>
            </a:r>
            <a:r>
              <a:rPr lang="en-US" dirty="0" err="1">
                <a:solidFill>
                  <a:srgbClr val="0000C0"/>
                </a:solidFill>
                <a:latin typeface="Courier" pitchFamily="49" charset="0"/>
              </a:rPr>
              <a:t>.println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("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urier" pitchFamily="49" charset="0"/>
              </a:rPr>
              <a:t>The Lambda value is: 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" +</a:t>
            </a:r>
          </a:p>
          <a:p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      </a:t>
            </a:r>
            <a:r>
              <a:rPr lang="en-US" dirty="0" err="1">
                <a:latin typeface="Courier" pitchFamily="49" charset="0"/>
              </a:rPr>
              <a:t>mpv</a:t>
            </a:r>
            <a:r>
              <a:rPr lang="en-US" dirty="0" err="1">
                <a:solidFill>
                  <a:srgbClr val="0000C0"/>
                </a:solidFill>
                <a:latin typeface="Courier" pitchFamily="49" charset="0"/>
              </a:rPr>
              <a:t>.</a:t>
            </a:r>
            <a:r>
              <a:rPr lang="en-US" dirty="0" err="1">
                <a:solidFill>
                  <a:srgbClr val="00B050"/>
                </a:solidFill>
                <a:latin typeface="Courier" pitchFamily="49" charset="0"/>
              </a:rPr>
              <a:t>getVal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(</a:t>
            </a:r>
            <a:r>
              <a:rPr lang="en-US" dirty="0">
                <a:solidFill>
                  <a:srgbClr val="7030A0"/>
                </a:solidFill>
                <a:latin typeface="Courier" pitchFamily="49" charset="0"/>
              </a:rPr>
              <a:t>2.0</a:t>
            </a:r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));</a:t>
            </a:r>
          </a:p>
          <a:p>
            <a:r>
              <a:rPr lang="en-US" dirty="0">
                <a:solidFill>
                  <a:srgbClr val="0000C0"/>
                </a:solidFill>
                <a:latin typeface="Courier" pitchFamily="49" charset="0"/>
              </a:rPr>
              <a:t>}</a:t>
            </a:r>
            <a:endParaRPr lang="en-US" dirty="0"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509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/>
              <a:t>ABstract</a:t>
            </a:r>
            <a:r>
              <a:rPr lang="en-US" sz="6000" dirty="0"/>
              <a:t> Factory</a:t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Design Pattern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77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Patterns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Creation Patterns</a:t>
            </a:r>
          </a:p>
          <a:p>
            <a:pPr marL="800100" lvl="1" indent="-342900"/>
            <a:r>
              <a:rPr lang="en-US" dirty="0"/>
              <a:t>Singleton</a:t>
            </a:r>
          </a:p>
          <a:p>
            <a:pPr marL="800100" lvl="1" indent="-342900"/>
            <a:r>
              <a:rPr lang="en-US" dirty="0">
                <a:solidFill>
                  <a:srgbClr val="0000FF"/>
                </a:solidFill>
              </a:rPr>
              <a:t>Abstract Factory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Behavioral Patterns</a:t>
            </a:r>
          </a:p>
          <a:p>
            <a:pPr marL="800100" lvl="1" indent="-342900"/>
            <a:r>
              <a:rPr lang="en-US" dirty="0"/>
              <a:t>Observer</a:t>
            </a:r>
          </a:p>
          <a:p>
            <a:pPr marL="800100" lvl="1" indent="-342900"/>
            <a:r>
              <a:rPr lang="en-US" dirty="0"/>
              <a:t>Command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209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Factory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Provides an interface for creating related or dependent objects without specifying their concrete classes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Originally designed to select and provide User Interface widgets that belonged to a set (i.e. X/Motif, or OS/2 Presentation Manager (PM))</a:t>
            </a:r>
          </a:p>
          <a:p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Commonly used to create instances of services, spawned simulations, and software plugins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297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501255" cy="1342032"/>
          </a:xfrm>
        </p:spPr>
        <p:txBody>
          <a:bodyPr/>
          <a:lstStyle/>
          <a:p>
            <a:r>
              <a:rPr lang="en-US" dirty="0"/>
              <a:t>Abstract Factory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 Mark Munson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3913623" y="3622269"/>
            <a:ext cx="2547553" cy="93751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333175" y="1670227"/>
            <a:ext cx="1632008" cy="6728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Factory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333175" y="2949381"/>
            <a:ext cx="1632008" cy="67288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{Abstract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Factory}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12974" y="4215956"/>
            <a:ext cx="1632008" cy="6728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FactoryX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2072406" y="2365527"/>
            <a:ext cx="134094" cy="282724"/>
          </a:xfrm>
          <a:prstGeom prst="diamon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8000"/>
              </a:solidFill>
            </a:endParaRPr>
          </a:p>
        </p:txBody>
      </p:sp>
      <p:cxnSp>
        <p:nvCxnSpPr>
          <p:cNvPr id="37" name="Straight Connector 36"/>
          <p:cNvCxnSpPr>
            <a:stCxn id="36" idx="2"/>
          </p:cNvCxnSpPr>
          <p:nvPr/>
        </p:nvCxnSpPr>
        <p:spPr>
          <a:xfrm>
            <a:off x="2139453" y="2648251"/>
            <a:ext cx="0" cy="30113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281615" y="4213588"/>
            <a:ext cx="1632008" cy="6728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FactoryY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1228978" y="3642083"/>
            <a:ext cx="1868641" cy="573873"/>
            <a:chOff x="1201555" y="4800348"/>
            <a:chExt cx="1868641" cy="573873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1201582" y="5156334"/>
              <a:ext cx="18632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Isosceles Triangle 40"/>
            <p:cNvSpPr/>
            <p:nvPr/>
          </p:nvSpPr>
          <p:spPr>
            <a:xfrm>
              <a:off x="2037378" y="4800348"/>
              <a:ext cx="189562" cy="177912"/>
            </a:xfrm>
            <a:prstGeom prst="triangle">
              <a:avLst/>
            </a:prstGeom>
            <a:noFill/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FF"/>
                </a:solidFill>
              </a:endParaRPr>
            </a:p>
          </p:txBody>
        </p:sp>
        <p:cxnSp>
          <p:nvCxnSpPr>
            <p:cNvPr id="43" name="Straight Connector 42"/>
            <p:cNvCxnSpPr>
              <a:stCxn id="41" idx="3"/>
            </p:cNvCxnSpPr>
            <p:nvPr/>
          </p:nvCxnSpPr>
          <p:spPr>
            <a:xfrm>
              <a:off x="2132159" y="4978260"/>
              <a:ext cx="2619" cy="178074"/>
            </a:xfrm>
            <a:prstGeom prst="line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stCxn id="23" idx="0"/>
            </p:cNvCxnSpPr>
            <p:nvPr/>
          </p:nvCxnSpPr>
          <p:spPr>
            <a:xfrm flipV="1">
              <a:off x="1201555" y="5156334"/>
              <a:ext cx="27" cy="2178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45" idx="0"/>
            </p:cNvCxnSpPr>
            <p:nvPr/>
          </p:nvCxnSpPr>
          <p:spPr>
            <a:xfrm flipH="1" flipV="1">
              <a:off x="3064794" y="5156334"/>
              <a:ext cx="5402" cy="2155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/>
          <p:cNvGrpSpPr/>
          <p:nvPr/>
        </p:nvGrpSpPr>
        <p:grpSpPr>
          <a:xfrm>
            <a:off x="4522926" y="3913137"/>
            <a:ext cx="3502204" cy="1931386"/>
            <a:chOff x="4309295" y="1520195"/>
            <a:chExt cx="3502204" cy="1931386"/>
          </a:xfrm>
        </p:grpSpPr>
        <p:sp>
          <p:nvSpPr>
            <p:cNvPr id="8" name="Rectangle 7"/>
            <p:cNvSpPr/>
            <p:nvPr/>
          </p:nvSpPr>
          <p:spPr>
            <a:xfrm>
              <a:off x="5206685" y="1520195"/>
              <a:ext cx="1632008" cy="646648"/>
            </a:xfrm>
            <a:prstGeom prst="rect">
              <a:avLst/>
            </a:prstGeom>
            <a:solidFill>
              <a:srgbClr val="BAC5DF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{</a:t>
              </a:r>
              <a:r>
                <a:rPr lang="en-US" sz="1600" dirty="0" err="1">
                  <a:solidFill>
                    <a:schemeClr val="tx1"/>
                  </a:solidFill>
                </a:rPr>
                <a:t>WorldA</a:t>
              </a:r>
              <a:r>
                <a:rPr lang="en-US" sz="1600" dirty="0">
                  <a:solidFill>
                    <a:schemeClr val="tx1"/>
                  </a:solidFill>
                </a:rPr>
                <a:t>}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4309295" y="2778693"/>
              <a:ext cx="1632008" cy="672888"/>
            </a:xfrm>
            <a:prstGeom prst="rect">
              <a:avLst/>
            </a:prstGeom>
            <a:solidFill>
              <a:srgbClr val="D2D1BE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>
                  <a:solidFill>
                    <a:schemeClr val="tx1"/>
                  </a:solidFill>
                </a:rPr>
                <a:t>WorldX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5119358" y="2190471"/>
              <a:ext cx="1868641" cy="573873"/>
              <a:chOff x="1201555" y="4800348"/>
              <a:chExt cx="1868641" cy="573873"/>
            </a:xfrm>
          </p:grpSpPr>
          <p:cxnSp>
            <p:nvCxnSpPr>
              <p:cNvPr id="63" name="Straight Connector 62"/>
              <p:cNvCxnSpPr/>
              <p:nvPr/>
            </p:nvCxnSpPr>
            <p:spPr>
              <a:xfrm>
                <a:off x="1201582" y="5156334"/>
                <a:ext cx="186321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Isosceles Triangle 63"/>
              <p:cNvSpPr/>
              <p:nvPr/>
            </p:nvSpPr>
            <p:spPr>
              <a:xfrm>
                <a:off x="2037378" y="4800348"/>
                <a:ext cx="189562" cy="177912"/>
              </a:xfrm>
              <a:prstGeom prst="triangle">
                <a:avLst/>
              </a:prstGeom>
              <a:noFill/>
              <a:ln w="28575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FF"/>
                  </a:solidFill>
                </a:endParaRPr>
              </a:p>
            </p:txBody>
          </p:sp>
          <p:cxnSp>
            <p:nvCxnSpPr>
              <p:cNvPr id="65" name="Straight Connector 64"/>
              <p:cNvCxnSpPr>
                <a:stCxn id="64" idx="3"/>
              </p:cNvCxnSpPr>
              <p:nvPr/>
            </p:nvCxnSpPr>
            <p:spPr>
              <a:xfrm>
                <a:off x="2132159" y="4978260"/>
                <a:ext cx="2619" cy="17807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flipV="1">
                <a:off x="1201555" y="5156334"/>
                <a:ext cx="27" cy="2178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flipH="1" flipV="1">
                <a:off x="3064794" y="5156334"/>
                <a:ext cx="5402" cy="2155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Rectangle 67"/>
            <p:cNvSpPr/>
            <p:nvPr/>
          </p:nvSpPr>
          <p:spPr>
            <a:xfrm>
              <a:off x="6179491" y="2776297"/>
              <a:ext cx="1632008" cy="672888"/>
            </a:xfrm>
            <a:prstGeom prst="rect">
              <a:avLst/>
            </a:prstGeom>
            <a:solidFill>
              <a:srgbClr val="FFE996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>
                  <a:solidFill>
                    <a:schemeClr val="tx1"/>
                  </a:solidFill>
                </a:rPr>
                <a:t>WorldY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4590980" y="1672595"/>
            <a:ext cx="3502204" cy="1931386"/>
            <a:chOff x="4309295" y="1520195"/>
            <a:chExt cx="3502204" cy="1931386"/>
          </a:xfrm>
        </p:grpSpPr>
        <p:sp>
          <p:nvSpPr>
            <p:cNvPr id="71" name="Rectangle 70"/>
            <p:cNvSpPr/>
            <p:nvPr/>
          </p:nvSpPr>
          <p:spPr>
            <a:xfrm>
              <a:off x="5206685" y="1520195"/>
              <a:ext cx="1632008" cy="64664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{</a:t>
              </a:r>
              <a:r>
                <a:rPr lang="en-US" sz="1600" dirty="0" err="1">
                  <a:solidFill>
                    <a:schemeClr val="tx1"/>
                  </a:solidFill>
                </a:rPr>
                <a:t>ProductA</a:t>
              </a:r>
              <a:r>
                <a:rPr lang="en-US" sz="1600" dirty="0">
                  <a:solidFill>
                    <a:schemeClr val="tx1"/>
                  </a:solidFill>
                </a:rPr>
                <a:t>}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4309295" y="2778693"/>
              <a:ext cx="1632008" cy="672888"/>
            </a:xfrm>
            <a:prstGeom prst="rect">
              <a:avLst/>
            </a:prstGeom>
            <a:solidFill>
              <a:srgbClr val="D2D1BE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>
                  <a:solidFill>
                    <a:schemeClr val="tx1"/>
                  </a:solidFill>
                </a:rPr>
                <a:t>ProductX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5119358" y="2190471"/>
              <a:ext cx="1868641" cy="573873"/>
              <a:chOff x="1201555" y="4800348"/>
              <a:chExt cx="1868641" cy="573873"/>
            </a:xfrm>
          </p:grpSpPr>
          <p:cxnSp>
            <p:nvCxnSpPr>
              <p:cNvPr id="75" name="Straight Connector 74"/>
              <p:cNvCxnSpPr/>
              <p:nvPr/>
            </p:nvCxnSpPr>
            <p:spPr>
              <a:xfrm>
                <a:off x="1201582" y="5156334"/>
                <a:ext cx="186321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Isosceles Triangle 75"/>
              <p:cNvSpPr/>
              <p:nvPr/>
            </p:nvSpPr>
            <p:spPr>
              <a:xfrm>
                <a:off x="2037378" y="4800348"/>
                <a:ext cx="189562" cy="177912"/>
              </a:xfrm>
              <a:prstGeom prst="triangle">
                <a:avLst/>
              </a:prstGeom>
              <a:noFill/>
              <a:ln w="28575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FF"/>
                  </a:solidFill>
                </a:endParaRPr>
              </a:p>
            </p:txBody>
          </p:sp>
          <p:cxnSp>
            <p:nvCxnSpPr>
              <p:cNvPr id="77" name="Straight Connector 76"/>
              <p:cNvCxnSpPr>
                <a:stCxn id="76" idx="3"/>
              </p:cNvCxnSpPr>
              <p:nvPr/>
            </p:nvCxnSpPr>
            <p:spPr>
              <a:xfrm>
                <a:off x="2132159" y="4978260"/>
                <a:ext cx="2619" cy="17807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flipV="1">
                <a:off x="1201555" y="5156334"/>
                <a:ext cx="27" cy="2178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flipH="1" flipV="1">
                <a:off x="3064794" y="5156334"/>
                <a:ext cx="5402" cy="2155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Rectangle 73"/>
            <p:cNvSpPr/>
            <p:nvPr/>
          </p:nvSpPr>
          <p:spPr>
            <a:xfrm>
              <a:off x="6179491" y="2776297"/>
              <a:ext cx="1632008" cy="672888"/>
            </a:xfrm>
            <a:prstGeom prst="rect">
              <a:avLst/>
            </a:prstGeom>
            <a:solidFill>
              <a:srgbClr val="FFE996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>
                  <a:solidFill>
                    <a:schemeClr val="tx1"/>
                  </a:solidFill>
                </a:rPr>
                <a:t>ProductY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>
            <a:off x="3913623" y="4583413"/>
            <a:ext cx="2547553" cy="57150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3779659" y="3642084"/>
            <a:ext cx="1079903" cy="193253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 flipH="1">
            <a:off x="1229005" y="5574620"/>
            <a:ext cx="2550654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228978" y="4888844"/>
            <a:ext cx="27" cy="685776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endCxn id="9" idx="1"/>
          </p:cNvCxnSpPr>
          <p:nvPr/>
        </p:nvCxnSpPr>
        <p:spPr>
          <a:xfrm flipV="1">
            <a:off x="3779659" y="5508079"/>
            <a:ext cx="743267" cy="6654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Line Callout 1 94"/>
          <p:cNvSpPr/>
          <p:nvPr/>
        </p:nvSpPr>
        <p:spPr>
          <a:xfrm>
            <a:off x="3452647" y="1946758"/>
            <a:ext cx="1513384" cy="670520"/>
          </a:xfrm>
          <a:prstGeom prst="borderCallout1">
            <a:avLst>
              <a:gd name="adj1" fmla="val 18750"/>
              <a:gd name="adj2" fmla="val -8333"/>
              <a:gd name="adj3" fmla="val 179419"/>
              <a:gd name="adj4" fmla="val -47881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Courier"/>
                <a:cs typeface="Courier"/>
              </a:rPr>
              <a:t>getProduct</a:t>
            </a:r>
            <a:r>
              <a:rPr lang="en-US" sz="1200" dirty="0">
                <a:latin typeface="Courier"/>
                <a:cs typeface="Courier"/>
              </a:rPr>
              <a:t>()</a:t>
            </a:r>
          </a:p>
          <a:p>
            <a:pPr algn="ctr"/>
            <a:r>
              <a:rPr lang="en-US" sz="1200" dirty="0" err="1">
                <a:latin typeface="Courier"/>
                <a:cs typeface="Courier"/>
              </a:rPr>
              <a:t>getWorld</a:t>
            </a:r>
            <a:r>
              <a:rPr lang="en-US" sz="1200" dirty="0">
                <a:latin typeface="Courier"/>
                <a:cs typeface="Courier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29245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17470</TotalTime>
  <Words>838</Words>
  <Application>Microsoft Macintosh PowerPoint</Application>
  <PresentationFormat>On-screen Show (4:3)</PresentationFormat>
  <Paragraphs>266</Paragraphs>
  <Slides>23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Essential</vt:lpstr>
      <vt:lpstr>CSYE 6200 Concepts of Object-Oriented Design Session 10</vt:lpstr>
      <vt:lpstr>Administration</vt:lpstr>
      <vt:lpstr>The Lecture</vt:lpstr>
      <vt:lpstr>Lambda</vt:lpstr>
      <vt:lpstr>Lambda Expressions</vt:lpstr>
      <vt:lpstr>ABstract Factory </vt:lpstr>
      <vt:lpstr>Design Patterns</vt:lpstr>
      <vt:lpstr>Abstract Factory</vt:lpstr>
      <vt:lpstr>Abstract Factory </vt:lpstr>
      <vt:lpstr>Model-View-Controller </vt:lpstr>
      <vt:lpstr>MVC Operation </vt:lpstr>
      <vt:lpstr>MVC Operation </vt:lpstr>
      <vt:lpstr>NetWorking</vt:lpstr>
      <vt:lpstr>The Protocol Stack</vt:lpstr>
      <vt:lpstr>Ports</vt:lpstr>
      <vt:lpstr>Ports</vt:lpstr>
      <vt:lpstr>Networking Delivery Protocol</vt:lpstr>
      <vt:lpstr>Making Connections</vt:lpstr>
      <vt:lpstr>Network Socket </vt:lpstr>
      <vt:lpstr>Network Demo</vt:lpstr>
      <vt:lpstr>BG Review</vt:lpstr>
      <vt:lpstr>BG Simulation  Static Class Diagram</vt:lpstr>
      <vt:lpstr>Next Week  </vt:lpstr>
    </vt:vector>
  </TitlesOfParts>
  <Company>IF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CSYE 6200 Concepts of Object-Oriented Design Fall 2015</dc:title>
  <dc:creator>M M</dc:creator>
  <cp:lastModifiedBy>Mark Munson</cp:lastModifiedBy>
  <cp:revision>741</cp:revision>
  <cp:lastPrinted>2015-10-15T04:46:53Z</cp:lastPrinted>
  <dcterms:created xsi:type="dcterms:W3CDTF">2015-09-09T00:53:54Z</dcterms:created>
  <dcterms:modified xsi:type="dcterms:W3CDTF">2021-03-31T19:31:25Z</dcterms:modified>
</cp:coreProperties>
</file>